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9" r:id="rId1"/>
  </p:sldMasterIdLst>
  <p:notesMasterIdLst>
    <p:notesMasterId r:id="rId80"/>
  </p:notesMasterIdLst>
  <p:sldIdLst>
    <p:sldId id="770" r:id="rId2"/>
    <p:sldId id="739" r:id="rId3"/>
    <p:sldId id="740" r:id="rId4"/>
    <p:sldId id="786" r:id="rId5"/>
    <p:sldId id="787" r:id="rId6"/>
    <p:sldId id="783" r:id="rId7"/>
    <p:sldId id="790" r:id="rId8"/>
    <p:sldId id="800" r:id="rId9"/>
    <p:sldId id="802" r:id="rId10"/>
    <p:sldId id="803" r:id="rId11"/>
    <p:sldId id="804" r:id="rId12"/>
    <p:sldId id="806" r:id="rId13"/>
    <p:sldId id="807" r:id="rId14"/>
    <p:sldId id="809" r:id="rId15"/>
    <p:sldId id="811" r:id="rId16"/>
    <p:sldId id="813" r:id="rId17"/>
    <p:sldId id="814" r:id="rId18"/>
    <p:sldId id="815" r:id="rId19"/>
    <p:sldId id="816" r:id="rId20"/>
    <p:sldId id="817" r:id="rId21"/>
    <p:sldId id="819" r:id="rId22"/>
    <p:sldId id="820" r:id="rId23"/>
    <p:sldId id="822" r:id="rId24"/>
    <p:sldId id="823" r:id="rId25"/>
    <p:sldId id="824" r:id="rId26"/>
    <p:sldId id="825" r:id="rId27"/>
    <p:sldId id="826" r:id="rId28"/>
    <p:sldId id="827" r:id="rId29"/>
    <p:sldId id="829" r:id="rId30"/>
    <p:sldId id="830" r:id="rId31"/>
    <p:sldId id="831" r:id="rId32"/>
    <p:sldId id="832" r:id="rId33"/>
    <p:sldId id="833" r:id="rId34"/>
    <p:sldId id="834" r:id="rId35"/>
    <p:sldId id="835" r:id="rId36"/>
    <p:sldId id="836" r:id="rId37"/>
    <p:sldId id="838" r:id="rId38"/>
    <p:sldId id="839" r:id="rId39"/>
    <p:sldId id="840" r:id="rId40"/>
    <p:sldId id="841" r:id="rId41"/>
    <p:sldId id="842" r:id="rId42"/>
    <p:sldId id="844" r:id="rId43"/>
    <p:sldId id="845" r:id="rId44"/>
    <p:sldId id="846" r:id="rId45"/>
    <p:sldId id="847" r:id="rId46"/>
    <p:sldId id="848" r:id="rId47"/>
    <p:sldId id="849" r:id="rId48"/>
    <p:sldId id="850" r:id="rId49"/>
    <p:sldId id="851" r:id="rId50"/>
    <p:sldId id="853" r:id="rId51"/>
    <p:sldId id="854" r:id="rId52"/>
    <p:sldId id="856" r:id="rId53"/>
    <p:sldId id="858" r:id="rId54"/>
    <p:sldId id="859" r:id="rId55"/>
    <p:sldId id="860" r:id="rId56"/>
    <p:sldId id="861" r:id="rId57"/>
    <p:sldId id="862" r:id="rId58"/>
    <p:sldId id="863" r:id="rId59"/>
    <p:sldId id="864" r:id="rId60"/>
    <p:sldId id="865" r:id="rId61"/>
    <p:sldId id="866" r:id="rId62"/>
    <p:sldId id="867" r:id="rId63"/>
    <p:sldId id="868" r:id="rId64"/>
    <p:sldId id="869" r:id="rId65"/>
    <p:sldId id="870" r:id="rId66"/>
    <p:sldId id="871" r:id="rId67"/>
    <p:sldId id="872" r:id="rId68"/>
    <p:sldId id="873" r:id="rId69"/>
    <p:sldId id="874" r:id="rId70"/>
    <p:sldId id="875" r:id="rId71"/>
    <p:sldId id="876" r:id="rId72"/>
    <p:sldId id="877" r:id="rId73"/>
    <p:sldId id="878" r:id="rId74"/>
    <p:sldId id="879" r:id="rId75"/>
    <p:sldId id="774" r:id="rId76"/>
    <p:sldId id="796" r:id="rId77"/>
    <p:sldId id="797" r:id="rId78"/>
    <p:sldId id="771" r:id="rId79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D2D"/>
    <a:srgbClr val="ABD749"/>
    <a:srgbClr val="8CB929"/>
    <a:srgbClr val="39C408"/>
    <a:srgbClr val="C7E33D"/>
    <a:srgbClr val="B9DE42"/>
    <a:srgbClr val="C9E63A"/>
    <a:srgbClr val="000099"/>
    <a:srgbClr val="586D2D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2" autoAdjust="0"/>
    <p:restoredTop sz="94625" autoAdjust="0"/>
  </p:normalViewPr>
  <p:slideViewPr>
    <p:cSldViewPr>
      <p:cViewPr varScale="1">
        <p:scale>
          <a:sx n="88" d="100"/>
          <a:sy n="88" d="100"/>
        </p:scale>
        <p:origin x="-984" y="-10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76AD53-A17A-4985-A675-79FA4BB592D0}" type="doc">
      <dgm:prSet loTypeId="urn:microsoft.com/office/officeart/2005/8/layout/default#1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62F0C5C8-8574-4989-8FBD-695E644BBF2C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latin typeface="+mj-ea"/>
              <a:ea typeface="+mj-ea"/>
            </a:rPr>
            <a:t>데이터베이스 설계 과정을 이해하고 각 단계에 대해 설명할 수 있다</a:t>
          </a:r>
          <a:r>
            <a:rPr lang="en-US" altLang="en-US" sz="1800" b="1" dirty="0" smtClean="0">
              <a:latin typeface="+mj-ea"/>
              <a:ea typeface="+mj-ea"/>
            </a:rPr>
            <a:t>.</a:t>
          </a:r>
          <a:endParaRPr lang="ko-KR" altLang="en-US" sz="1800" b="1" dirty="0">
            <a:latin typeface="+mj-ea"/>
            <a:ea typeface="+mj-ea"/>
          </a:endParaRPr>
        </a:p>
      </dgm:t>
    </dgm:pt>
    <dgm:pt modelId="{CAB44854-DFEE-4744-A97E-BAB173971602}" type="parTrans" cxnId="{D558898C-0444-4DC0-923F-832C494183A6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  <a:latin typeface="+mj-ea"/>
            <a:ea typeface="+mj-ea"/>
          </a:endParaRPr>
        </a:p>
      </dgm:t>
    </dgm:pt>
    <dgm:pt modelId="{D539C482-903B-44A6-80F8-5C22CC56A9C1}" type="sibTrans" cxnId="{D558898C-0444-4DC0-923F-832C494183A6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  <a:latin typeface="+mj-ea"/>
            <a:ea typeface="+mj-ea"/>
          </a:endParaRPr>
        </a:p>
      </dgm:t>
    </dgm:pt>
    <dgm:pt modelId="{240D3B71-9767-4EEF-B990-0EB7EF7B88EE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latin typeface="+mj-ea"/>
              <a:ea typeface="+mj-ea"/>
            </a:rPr>
            <a:t>현실 세계의 업무를 이해하고 분석할 수 있다</a:t>
          </a:r>
          <a:r>
            <a:rPr lang="en-US" altLang="en-US" sz="1800" b="1" dirty="0" smtClean="0">
              <a:latin typeface="+mj-ea"/>
              <a:ea typeface="+mj-ea"/>
            </a:rPr>
            <a:t>. </a:t>
          </a:r>
          <a:endParaRPr lang="ko-KR" altLang="en-US" sz="1800" b="1" dirty="0">
            <a:latin typeface="+mj-ea"/>
            <a:ea typeface="+mj-ea"/>
          </a:endParaRPr>
        </a:p>
      </dgm:t>
    </dgm:pt>
    <dgm:pt modelId="{C753361E-5621-47B4-8376-FC8404F6CB50}" type="parTrans" cxnId="{454F8F81-2AC5-4114-8C6B-9F5D7EBC8221}">
      <dgm:prSet/>
      <dgm:spPr/>
      <dgm:t>
        <a:bodyPr/>
        <a:lstStyle/>
        <a:p>
          <a:pPr latinLnBrk="1"/>
          <a:endParaRPr lang="ko-KR" altLang="en-US" sz="1800" b="1">
            <a:latin typeface="+mj-ea"/>
            <a:ea typeface="+mj-ea"/>
          </a:endParaRPr>
        </a:p>
      </dgm:t>
    </dgm:pt>
    <dgm:pt modelId="{44B76405-E009-4A5A-86A9-43CCD68E8615}" type="sibTrans" cxnId="{454F8F81-2AC5-4114-8C6B-9F5D7EBC8221}">
      <dgm:prSet/>
      <dgm:spPr/>
      <dgm:t>
        <a:bodyPr/>
        <a:lstStyle/>
        <a:p>
          <a:pPr latinLnBrk="1"/>
          <a:endParaRPr lang="ko-KR" altLang="en-US" sz="1800" b="1">
            <a:latin typeface="+mj-ea"/>
            <a:ea typeface="+mj-ea"/>
          </a:endParaRPr>
        </a:p>
      </dgm:t>
    </dgm:pt>
    <dgm:pt modelId="{3343950A-33CE-4C74-8171-EB04B9B1CB54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latin typeface="+mj-ea"/>
              <a:ea typeface="+mj-ea"/>
            </a:rPr>
            <a:t>요구 사항 명세서로부터 </a:t>
          </a:r>
          <a:r>
            <a:rPr lang="ko-KR" altLang="en-US" sz="1800" b="1" dirty="0" err="1" smtClean="0">
              <a:latin typeface="+mj-ea"/>
              <a:ea typeface="+mj-ea"/>
            </a:rPr>
            <a:t>엔티티를</a:t>
          </a:r>
          <a:r>
            <a:rPr lang="ko-KR" altLang="en-US" sz="1800" b="1" dirty="0" smtClean="0">
              <a:latin typeface="+mj-ea"/>
              <a:ea typeface="+mj-ea"/>
            </a:rPr>
            <a:t> 도출할 수 있다</a:t>
          </a:r>
          <a:r>
            <a:rPr lang="en-US" altLang="en-US" sz="1800" b="1" dirty="0" smtClean="0">
              <a:latin typeface="+mj-ea"/>
              <a:ea typeface="+mj-ea"/>
            </a:rPr>
            <a:t>. </a:t>
          </a:r>
          <a:endParaRPr lang="ko-KR" altLang="en-US" sz="1800" b="1" dirty="0">
            <a:latin typeface="+mj-ea"/>
            <a:ea typeface="+mj-ea"/>
          </a:endParaRPr>
        </a:p>
      </dgm:t>
    </dgm:pt>
    <dgm:pt modelId="{66A5C6B7-38D3-41B7-8565-5E46DDD00A40}" type="parTrans" cxnId="{8A4F8D9E-68A8-4D54-B483-0D4954DB3F72}">
      <dgm:prSet/>
      <dgm:spPr/>
      <dgm:t>
        <a:bodyPr/>
        <a:lstStyle/>
        <a:p>
          <a:pPr latinLnBrk="1"/>
          <a:endParaRPr lang="ko-KR" altLang="en-US"/>
        </a:p>
      </dgm:t>
    </dgm:pt>
    <dgm:pt modelId="{A2EA7341-3E46-4DD3-9FC2-6BE41C8C805C}" type="sibTrans" cxnId="{8A4F8D9E-68A8-4D54-B483-0D4954DB3F72}">
      <dgm:prSet/>
      <dgm:spPr/>
      <dgm:t>
        <a:bodyPr/>
        <a:lstStyle/>
        <a:p>
          <a:pPr latinLnBrk="1"/>
          <a:endParaRPr lang="ko-KR" altLang="en-US"/>
        </a:p>
      </dgm:t>
    </dgm:pt>
    <dgm:pt modelId="{A7776509-1053-47EA-B294-FA515E6528DA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latin typeface="+mj-ea"/>
              <a:ea typeface="+mj-ea"/>
            </a:rPr>
            <a:t>속성</a:t>
          </a:r>
          <a:r>
            <a:rPr lang="en-US" altLang="en-US" sz="1800" b="1" dirty="0" smtClean="0">
              <a:latin typeface="+mj-ea"/>
              <a:ea typeface="+mj-ea"/>
            </a:rPr>
            <a:t>, </a:t>
          </a:r>
          <a:r>
            <a:rPr lang="ko-KR" altLang="en-US" sz="1800" b="1" dirty="0" smtClean="0">
              <a:latin typeface="+mj-ea"/>
              <a:ea typeface="+mj-ea"/>
            </a:rPr>
            <a:t>주 </a:t>
          </a:r>
          <a:r>
            <a:rPr lang="ko-KR" altLang="en-US" sz="1800" b="1" dirty="0" err="1" smtClean="0">
              <a:latin typeface="+mj-ea"/>
              <a:ea typeface="+mj-ea"/>
            </a:rPr>
            <a:t>식별자</a:t>
          </a:r>
          <a:r>
            <a:rPr lang="ko-KR" altLang="en-US" sz="1800" b="1" dirty="0" smtClean="0">
              <a:latin typeface="+mj-ea"/>
              <a:ea typeface="+mj-ea"/>
            </a:rPr>
            <a:t> 및 관계를 정의할 수 있다</a:t>
          </a:r>
          <a:r>
            <a:rPr lang="en-US" altLang="ko-KR" sz="1800" b="1" dirty="0" smtClean="0">
              <a:latin typeface="+mj-ea"/>
              <a:ea typeface="+mj-ea"/>
            </a:rPr>
            <a:t>.</a:t>
          </a:r>
          <a:endParaRPr lang="ko-KR" altLang="en-US" sz="1800" b="1" dirty="0">
            <a:latin typeface="+mj-ea"/>
            <a:ea typeface="+mj-ea"/>
          </a:endParaRPr>
        </a:p>
      </dgm:t>
    </dgm:pt>
    <dgm:pt modelId="{A75114A5-F700-4BD7-8D02-9B5CF679EDE2}" type="parTrans" cxnId="{C0E73873-4A61-4D71-9F97-A414A98FC064}">
      <dgm:prSet/>
      <dgm:spPr/>
      <dgm:t>
        <a:bodyPr/>
        <a:lstStyle/>
        <a:p>
          <a:pPr latinLnBrk="1"/>
          <a:endParaRPr lang="ko-KR" altLang="en-US"/>
        </a:p>
      </dgm:t>
    </dgm:pt>
    <dgm:pt modelId="{6C7A670E-1EED-4263-A96C-0A937F628F06}" type="sibTrans" cxnId="{C0E73873-4A61-4D71-9F97-A414A98FC064}">
      <dgm:prSet/>
      <dgm:spPr/>
      <dgm:t>
        <a:bodyPr/>
        <a:lstStyle/>
        <a:p>
          <a:pPr latinLnBrk="1"/>
          <a:endParaRPr lang="ko-KR" altLang="en-US"/>
        </a:p>
      </dgm:t>
    </dgm:pt>
    <dgm:pt modelId="{123F1BC7-E6A9-41B7-8A1D-87F5F2467468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latin typeface="+mj-ea"/>
              <a:ea typeface="+mj-ea"/>
            </a:rPr>
            <a:t>도메인과 용어사전의 개념을 이해하고 정의할 수 있다</a:t>
          </a:r>
          <a:r>
            <a:rPr lang="en-US" altLang="en-US" sz="1800" b="1" dirty="0" smtClean="0">
              <a:latin typeface="+mj-ea"/>
              <a:ea typeface="+mj-ea"/>
            </a:rPr>
            <a:t>.</a:t>
          </a:r>
          <a:endParaRPr lang="ko-KR" altLang="en-US" sz="1800" b="1" dirty="0">
            <a:latin typeface="+mj-ea"/>
            <a:ea typeface="+mj-ea"/>
          </a:endParaRPr>
        </a:p>
      </dgm:t>
    </dgm:pt>
    <dgm:pt modelId="{DD11D90C-809E-47BD-BF36-689AB646D05C}" type="parTrans" cxnId="{45AA1369-B36E-4CAC-AD94-4F7FB7462717}">
      <dgm:prSet/>
      <dgm:spPr/>
    </dgm:pt>
    <dgm:pt modelId="{820E14E1-29F1-4DF8-9B93-82957E1274F9}" type="sibTrans" cxnId="{45AA1369-B36E-4CAC-AD94-4F7FB7462717}">
      <dgm:prSet/>
      <dgm:spPr/>
    </dgm:pt>
    <dgm:pt modelId="{6DE3836C-5CA9-4935-B940-226A0ABC3B24}">
      <dgm:prSet phldrT="[텍스트]" custT="1"/>
      <dgm:spPr/>
      <dgm:t>
        <a:bodyPr/>
        <a:lstStyle/>
        <a:p>
          <a:pPr latinLnBrk="1"/>
          <a:r>
            <a:rPr lang="ko-KR" altLang="en-US" sz="1800" b="1" smtClean="0">
              <a:latin typeface="+mj-ea"/>
              <a:ea typeface="+mj-ea"/>
            </a:rPr>
            <a:t>논리적 설계 결과를 물리적 설계로 전환할 수 있다</a:t>
          </a:r>
          <a:r>
            <a:rPr lang="en-US" altLang="en-US" sz="1800" b="1" smtClean="0">
              <a:latin typeface="+mj-ea"/>
              <a:ea typeface="+mj-ea"/>
            </a:rPr>
            <a:t>. </a:t>
          </a:r>
          <a:endParaRPr lang="ko-KR" altLang="en-US" sz="1800" b="1" dirty="0">
            <a:latin typeface="+mj-ea"/>
            <a:ea typeface="+mj-ea"/>
          </a:endParaRPr>
        </a:p>
      </dgm:t>
    </dgm:pt>
    <dgm:pt modelId="{0E1521F3-B2C8-4C89-A5C9-96BA40AFA40E}" type="parTrans" cxnId="{1F9C1FCB-65CF-4A8C-961E-26A0C1B1E616}">
      <dgm:prSet/>
      <dgm:spPr/>
    </dgm:pt>
    <dgm:pt modelId="{D3404105-904A-4E97-AEFA-BDA62B63E132}" type="sibTrans" cxnId="{1F9C1FCB-65CF-4A8C-961E-26A0C1B1E616}">
      <dgm:prSet/>
      <dgm:spPr/>
    </dgm:pt>
    <dgm:pt modelId="{B72B4096-BD9B-42D0-8312-E280ACE60826}" type="pres">
      <dgm:prSet presAssocID="{3276AD53-A17A-4985-A675-79FA4BB592D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C89243-A021-4613-B04E-494676046E68}" type="pres">
      <dgm:prSet presAssocID="{62F0C5C8-8574-4989-8FBD-695E644BBF2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04B988-1B86-4D77-8BE7-B94ABD5C0499}" type="pres">
      <dgm:prSet presAssocID="{D539C482-903B-44A6-80F8-5C22CC56A9C1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BBF3AED3-FCA8-4931-B5D1-F84762F59A0F}" type="pres">
      <dgm:prSet presAssocID="{240D3B71-9767-4EEF-B990-0EB7EF7B88E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B14C0B-5477-43CE-9C46-3C155980A6BD}" type="pres">
      <dgm:prSet presAssocID="{44B76405-E009-4A5A-86A9-43CCD68E8615}" presName="sibTrans" presStyleCnt="0"/>
      <dgm:spPr/>
    </dgm:pt>
    <dgm:pt modelId="{85BC57E0-B370-4ECE-B0DC-03EBC8DDA1ED}" type="pres">
      <dgm:prSet presAssocID="{3343950A-33CE-4C74-8171-EB04B9B1CB5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538945-FFE7-4DC2-8D98-FB2549C2DF87}" type="pres">
      <dgm:prSet presAssocID="{A2EA7341-3E46-4DD3-9FC2-6BE41C8C805C}" presName="sibTrans" presStyleCnt="0"/>
      <dgm:spPr/>
    </dgm:pt>
    <dgm:pt modelId="{0142FA32-72AE-4CA8-BC38-F6A79FB84148}" type="pres">
      <dgm:prSet presAssocID="{A7776509-1053-47EA-B294-FA515E6528D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788749-581F-424C-9C80-DEBA1983733A}" type="pres">
      <dgm:prSet presAssocID="{6C7A670E-1EED-4263-A96C-0A937F628F06}" presName="sibTrans" presStyleCnt="0"/>
      <dgm:spPr/>
    </dgm:pt>
    <dgm:pt modelId="{121E2CE8-3A44-47D7-9C71-90519B8B1F34}" type="pres">
      <dgm:prSet presAssocID="{123F1BC7-E6A9-41B7-8A1D-87F5F246746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927AE-875D-4B6D-A0E3-21842C7EB0E3}" type="pres">
      <dgm:prSet presAssocID="{820E14E1-29F1-4DF8-9B93-82957E1274F9}" presName="sibTrans" presStyleCnt="0"/>
      <dgm:spPr/>
    </dgm:pt>
    <dgm:pt modelId="{F1ED967D-8D59-499C-9F99-92684137D5DF}" type="pres">
      <dgm:prSet presAssocID="{6DE3836C-5CA9-4935-B940-226A0ABC3B2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F9C1FCB-65CF-4A8C-961E-26A0C1B1E616}" srcId="{3276AD53-A17A-4985-A675-79FA4BB592D0}" destId="{6DE3836C-5CA9-4935-B940-226A0ABC3B24}" srcOrd="5" destOrd="0" parTransId="{0E1521F3-B2C8-4C89-A5C9-96BA40AFA40E}" sibTransId="{D3404105-904A-4E97-AEFA-BDA62B63E132}"/>
    <dgm:cxn modelId="{848E0725-105E-4DF7-8FAE-7D3C2E78A02D}" type="presOf" srcId="{6DE3836C-5CA9-4935-B940-226A0ABC3B24}" destId="{F1ED967D-8D59-499C-9F99-92684137D5DF}" srcOrd="0" destOrd="0" presId="urn:microsoft.com/office/officeart/2005/8/layout/default#1"/>
    <dgm:cxn modelId="{93A245CA-6246-4D8A-ABAC-24AFA72F1694}" type="presOf" srcId="{240D3B71-9767-4EEF-B990-0EB7EF7B88EE}" destId="{BBF3AED3-FCA8-4931-B5D1-F84762F59A0F}" srcOrd="0" destOrd="0" presId="urn:microsoft.com/office/officeart/2005/8/layout/default#1"/>
    <dgm:cxn modelId="{BED3A9A9-D3A4-4B33-90DC-1F112F4BF92F}" type="presOf" srcId="{3343950A-33CE-4C74-8171-EB04B9B1CB54}" destId="{85BC57E0-B370-4ECE-B0DC-03EBC8DDA1ED}" srcOrd="0" destOrd="0" presId="urn:microsoft.com/office/officeart/2005/8/layout/default#1"/>
    <dgm:cxn modelId="{D558898C-0444-4DC0-923F-832C494183A6}" srcId="{3276AD53-A17A-4985-A675-79FA4BB592D0}" destId="{62F0C5C8-8574-4989-8FBD-695E644BBF2C}" srcOrd="0" destOrd="0" parTransId="{CAB44854-DFEE-4744-A97E-BAB173971602}" sibTransId="{D539C482-903B-44A6-80F8-5C22CC56A9C1}"/>
    <dgm:cxn modelId="{45AA1369-B36E-4CAC-AD94-4F7FB7462717}" srcId="{3276AD53-A17A-4985-A675-79FA4BB592D0}" destId="{123F1BC7-E6A9-41B7-8A1D-87F5F2467468}" srcOrd="4" destOrd="0" parTransId="{DD11D90C-809E-47BD-BF36-689AB646D05C}" sibTransId="{820E14E1-29F1-4DF8-9B93-82957E1274F9}"/>
    <dgm:cxn modelId="{23A7A76B-3A9C-496D-9DEF-0184868209CE}" type="presOf" srcId="{123F1BC7-E6A9-41B7-8A1D-87F5F2467468}" destId="{121E2CE8-3A44-47D7-9C71-90519B8B1F34}" srcOrd="0" destOrd="0" presId="urn:microsoft.com/office/officeart/2005/8/layout/default#1"/>
    <dgm:cxn modelId="{FA86FF72-D02C-4CE9-9CE8-DB36B7F19A85}" type="presOf" srcId="{A7776509-1053-47EA-B294-FA515E6528DA}" destId="{0142FA32-72AE-4CA8-BC38-F6A79FB84148}" srcOrd="0" destOrd="0" presId="urn:microsoft.com/office/officeart/2005/8/layout/default#1"/>
    <dgm:cxn modelId="{8A4F8D9E-68A8-4D54-B483-0D4954DB3F72}" srcId="{3276AD53-A17A-4985-A675-79FA4BB592D0}" destId="{3343950A-33CE-4C74-8171-EB04B9B1CB54}" srcOrd="2" destOrd="0" parTransId="{66A5C6B7-38D3-41B7-8565-5E46DDD00A40}" sibTransId="{A2EA7341-3E46-4DD3-9FC2-6BE41C8C805C}"/>
    <dgm:cxn modelId="{C0E73873-4A61-4D71-9F97-A414A98FC064}" srcId="{3276AD53-A17A-4985-A675-79FA4BB592D0}" destId="{A7776509-1053-47EA-B294-FA515E6528DA}" srcOrd="3" destOrd="0" parTransId="{A75114A5-F700-4BD7-8D02-9B5CF679EDE2}" sibTransId="{6C7A670E-1EED-4263-A96C-0A937F628F06}"/>
    <dgm:cxn modelId="{454F8F81-2AC5-4114-8C6B-9F5D7EBC8221}" srcId="{3276AD53-A17A-4985-A675-79FA4BB592D0}" destId="{240D3B71-9767-4EEF-B990-0EB7EF7B88EE}" srcOrd="1" destOrd="0" parTransId="{C753361E-5621-47B4-8376-FC8404F6CB50}" sibTransId="{44B76405-E009-4A5A-86A9-43CCD68E8615}"/>
    <dgm:cxn modelId="{5F33177C-891C-4C20-BAE3-F1BCA86FBCC7}" type="presOf" srcId="{3276AD53-A17A-4985-A675-79FA4BB592D0}" destId="{B72B4096-BD9B-42D0-8312-E280ACE60826}" srcOrd="0" destOrd="0" presId="urn:microsoft.com/office/officeart/2005/8/layout/default#1"/>
    <dgm:cxn modelId="{704F49FC-92B3-4790-8925-E2D0EB27519C}" type="presOf" srcId="{62F0C5C8-8574-4989-8FBD-695E644BBF2C}" destId="{56C89243-A021-4613-B04E-494676046E68}" srcOrd="0" destOrd="0" presId="urn:microsoft.com/office/officeart/2005/8/layout/default#1"/>
    <dgm:cxn modelId="{9BCB760B-C996-4CCA-8236-499523F2C5F4}" type="presParOf" srcId="{B72B4096-BD9B-42D0-8312-E280ACE60826}" destId="{56C89243-A021-4613-B04E-494676046E68}" srcOrd="0" destOrd="0" presId="urn:microsoft.com/office/officeart/2005/8/layout/default#1"/>
    <dgm:cxn modelId="{F4C8D882-74D9-4CDB-8A99-F0F50AE10C93}" type="presParOf" srcId="{B72B4096-BD9B-42D0-8312-E280ACE60826}" destId="{9204B988-1B86-4D77-8BE7-B94ABD5C0499}" srcOrd="1" destOrd="0" presId="urn:microsoft.com/office/officeart/2005/8/layout/default#1"/>
    <dgm:cxn modelId="{CEB54FAF-D702-4852-9068-C72C38CC9E2A}" type="presParOf" srcId="{B72B4096-BD9B-42D0-8312-E280ACE60826}" destId="{BBF3AED3-FCA8-4931-B5D1-F84762F59A0F}" srcOrd="2" destOrd="0" presId="urn:microsoft.com/office/officeart/2005/8/layout/default#1"/>
    <dgm:cxn modelId="{9DF1CD70-E593-4738-A4F0-B4C85E0E77D5}" type="presParOf" srcId="{B72B4096-BD9B-42D0-8312-E280ACE60826}" destId="{49B14C0B-5477-43CE-9C46-3C155980A6BD}" srcOrd="3" destOrd="0" presId="urn:microsoft.com/office/officeart/2005/8/layout/default#1"/>
    <dgm:cxn modelId="{CBBE8D68-372E-4872-B668-955289A3465B}" type="presParOf" srcId="{B72B4096-BD9B-42D0-8312-E280ACE60826}" destId="{85BC57E0-B370-4ECE-B0DC-03EBC8DDA1ED}" srcOrd="4" destOrd="0" presId="urn:microsoft.com/office/officeart/2005/8/layout/default#1"/>
    <dgm:cxn modelId="{B1DAB1D1-3316-4C93-9D1F-433EAEE720E1}" type="presParOf" srcId="{B72B4096-BD9B-42D0-8312-E280ACE60826}" destId="{EE538945-FFE7-4DC2-8D98-FB2549C2DF87}" srcOrd="5" destOrd="0" presId="urn:microsoft.com/office/officeart/2005/8/layout/default#1"/>
    <dgm:cxn modelId="{4414F23D-5D52-498D-B6F6-453F4C71B12B}" type="presParOf" srcId="{B72B4096-BD9B-42D0-8312-E280ACE60826}" destId="{0142FA32-72AE-4CA8-BC38-F6A79FB84148}" srcOrd="6" destOrd="0" presId="urn:microsoft.com/office/officeart/2005/8/layout/default#1"/>
    <dgm:cxn modelId="{287229DA-C2E9-488E-AB8A-55C44AAB5A83}" type="presParOf" srcId="{B72B4096-BD9B-42D0-8312-E280ACE60826}" destId="{D3788749-581F-424C-9C80-DEBA1983733A}" srcOrd="7" destOrd="0" presId="urn:microsoft.com/office/officeart/2005/8/layout/default#1"/>
    <dgm:cxn modelId="{F758779E-5DEE-4031-91BC-F65C1D5DFCB2}" type="presParOf" srcId="{B72B4096-BD9B-42D0-8312-E280ACE60826}" destId="{121E2CE8-3A44-47D7-9C71-90519B8B1F34}" srcOrd="8" destOrd="0" presId="urn:microsoft.com/office/officeart/2005/8/layout/default#1"/>
    <dgm:cxn modelId="{D37B75FE-47B5-435B-A9E5-AB7E13627A06}" type="presParOf" srcId="{B72B4096-BD9B-42D0-8312-E280ACE60826}" destId="{571927AE-875D-4B6D-A0E3-21842C7EB0E3}" srcOrd="9" destOrd="0" presId="urn:microsoft.com/office/officeart/2005/8/layout/default#1"/>
    <dgm:cxn modelId="{303A8E28-BDA6-4531-B7EC-2895453AB946}" type="presParOf" srcId="{B72B4096-BD9B-42D0-8312-E280ACE60826}" destId="{F1ED967D-8D59-499C-9F99-92684137D5DF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89243-A021-4613-B04E-494676046E68}">
      <dsp:nvSpPr>
        <dsp:cNvPr id="0" name=""/>
        <dsp:cNvSpPr/>
      </dsp:nvSpPr>
      <dsp:spPr>
        <a:xfrm>
          <a:off x="0" y="184546"/>
          <a:ext cx="2881312" cy="1728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+mj-ea"/>
              <a:ea typeface="+mj-ea"/>
            </a:rPr>
            <a:t>데이터베이스 설계 과정을 이해하고 각 단계에 대해 설명할 수 있다</a:t>
          </a:r>
          <a:r>
            <a:rPr lang="en-US" altLang="en-US" sz="1800" b="1" kern="1200" dirty="0" smtClean="0">
              <a:latin typeface="+mj-ea"/>
              <a:ea typeface="+mj-ea"/>
            </a:rPr>
            <a:t>.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0" y="184546"/>
        <a:ext cx="2881312" cy="1728787"/>
      </dsp:txXfrm>
    </dsp:sp>
    <dsp:sp modelId="{BBF3AED3-FCA8-4931-B5D1-F84762F59A0F}">
      <dsp:nvSpPr>
        <dsp:cNvPr id="0" name=""/>
        <dsp:cNvSpPr/>
      </dsp:nvSpPr>
      <dsp:spPr>
        <a:xfrm>
          <a:off x="3169443" y="184546"/>
          <a:ext cx="2881312" cy="17287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+mj-ea"/>
              <a:ea typeface="+mj-ea"/>
            </a:rPr>
            <a:t>현실 세계의 업무를 이해하고 분석할 수 있다</a:t>
          </a:r>
          <a:r>
            <a:rPr lang="en-US" altLang="en-US" sz="1800" b="1" kern="1200" dirty="0" smtClean="0">
              <a:latin typeface="+mj-ea"/>
              <a:ea typeface="+mj-ea"/>
            </a:rPr>
            <a:t>. 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3169443" y="184546"/>
        <a:ext cx="2881312" cy="1728787"/>
      </dsp:txXfrm>
    </dsp:sp>
    <dsp:sp modelId="{85BC57E0-B370-4ECE-B0DC-03EBC8DDA1ED}">
      <dsp:nvSpPr>
        <dsp:cNvPr id="0" name=""/>
        <dsp:cNvSpPr/>
      </dsp:nvSpPr>
      <dsp:spPr>
        <a:xfrm>
          <a:off x="6338887" y="184546"/>
          <a:ext cx="2881312" cy="17287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+mj-ea"/>
              <a:ea typeface="+mj-ea"/>
            </a:rPr>
            <a:t>요구 사항 명세서로부터 </a:t>
          </a:r>
          <a:r>
            <a:rPr lang="ko-KR" altLang="en-US" sz="1800" b="1" kern="1200" dirty="0" err="1" smtClean="0">
              <a:latin typeface="+mj-ea"/>
              <a:ea typeface="+mj-ea"/>
            </a:rPr>
            <a:t>엔티티를</a:t>
          </a:r>
          <a:r>
            <a:rPr lang="ko-KR" altLang="en-US" sz="1800" b="1" kern="1200" dirty="0" smtClean="0">
              <a:latin typeface="+mj-ea"/>
              <a:ea typeface="+mj-ea"/>
            </a:rPr>
            <a:t> 도출할 수 있다</a:t>
          </a:r>
          <a:r>
            <a:rPr lang="en-US" altLang="en-US" sz="1800" b="1" kern="1200" dirty="0" smtClean="0">
              <a:latin typeface="+mj-ea"/>
              <a:ea typeface="+mj-ea"/>
            </a:rPr>
            <a:t>. 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6338887" y="184546"/>
        <a:ext cx="2881312" cy="1728787"/>
      </dsp:txXfrm>
    </dsp:sp>
    <dsp:sp modelId="{0142FA32-72AE-4CA8-BC38-F6A79FB84148}">
      <dsp:nvSpPr>
        <dsp:cNvPr id="0" name=""/>
        <dsp:cNvSpPr/>
      </dsp:nvSpPr>
      <dsp:spPr>
        <a:xfrm>
          <a:off x="0" y="2201465"/>
          <a:ext cx="2881312" cy="17287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+mj-ea"/>
              <a:ea typeface="+mj-ea"/>
            </a:rPr>
            <a:t>속성</a:t>
          </a:r>
          <a:r>
            <a:rPr lang="en-US" altLang="en-US" sz="1800" b="1" kern="1200" dirty="0" smtClean="0">
              <a:latin typeface="+mj-ea"/>
              <a:ea typeface="+mj-ea"/>
            </a:rPr>
            <a:t>, </a:t>
          </a:r>
          <a:r>
            <a:rPr lang="ko-KR" altLang="en-US" sz="1800" b="1" kern="1200" dirty="0" smtClean="0">
              <a:latin typeface="+mj-ea"/>
              <a:ea typeface="+mj-ea"/>
            </a:rPr>
            <a:t>주 </a:t>
          </a:r>
          <a:r>
            <a:rPr lang="ko-KR" altLang="en-US" sz="1800" b="1" kern="1200" dirty="0" err="1" smtClean="0">
              <a:latin typeface="+mj-ea"/>
              <a:ea typeface="+mj-ea"/>
            </a:rPr>
            <a:t>식별자</a:t>
          </a:r>
          <a:r>
            <a:rPr lang="ko-KR" altLang="en-US" sz="1800" b="1" kern="1200" dirty="0" smtClean="0">
              <a:latin typeface="+mj-ea"/>
              <a:ea typeface="+mj-ea"/>
            </a:rPr>
            <a:t> 및 관계를 정의할 수 있다</a:t>
          </a:r>
          <a:r>
            <a:rPr lang="en-US" altLang="ko-KR" sz="1800" b="1" kern="1200" dirty="0" smtClean="0">
              <a:latin typeface="+mj-ea"/>
              <a:ea typeface="+mj-ea"/>
            </a:rPr>
            <a:t>.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0" y="2201465"/>
        <a:ext cx="2881312" cy="1728787"/>
      </dsp:txXfrm>
    </dsp:sp>
    <dsp:sp modelId="{121E2CE8-3A44-47D7-9C71-90519B8B1F34}">
      <dsp:nvSpPr>
        <dsp:cNvPr id="0" name=""/>
        <dsp:cNvSpPr/>
      </dsp:nvSpPr>
      <dsp:spPr>
        <a:xfrm>
          <a:off x="3169443" y="2201465"/>
          <a:ext cx="2881312" cy="17287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+mj-ea"/>
              <a:ea typeface="+mj-ea"/>
            </a:rPr>
            <a:t>도메인과 용어사전의 개념을 이해하고 정의할 수 있다</a:t>
          </a:r>
          <a:r>
            <a:rPr lang="en-US" altLang="en-US" sz="1800" b="1" kern="1200" dirty="0" smtClean="0">
              <a:latin typeface="+mj-ea"/>
              <a:ea typeface="+mj-ea"/>
            </a:rPr>
            <a:t>.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3169443" y="2201465"/>
        <a:ext cx="2881312" cy="1728787"/>
      </dsp:txXfrm>
    </dsp:sp>
    <dsp:sp modelId="{F1ED967D-8D59-499C-9F99-92684137D5DF}">
      <dsp:nvSpPr>
        <dsp:cNvPr id="0" name=""/>
        <dsp:cNvSpPr/>
      </dsp:nvSpPr>
      <dsp:spPr>
        <a:xfrm>
          <a:off x="6338887" y="2201465"/>
          <a:ext cx="2881312" cy="1728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smtClean="0">
              <a:latin typeface="+mj-ea"/>
              <a:ea typeface="+mj-ea"/>
            </a:rPr>
            <a:t>논리적 설계 결과를 물리적 설계로 전환할 수 있다</a:t>
          </a:r>
          <a:r>
            <a:rPr lang="en-US" altLang="en-US" sz="1800" b="1" kern="1200" smtClean="0">
              <a:latin typeface="+mj-ea"/>
              <a:ea typeface="+mj-ea"/>
            </a:rPr>
            <a:t>. 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6338887" y="2201465"/>
        <a:ext cx="2881312" cy="1728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44807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062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211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0718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927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417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243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7333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781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5737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8104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333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5648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6258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9659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844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630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459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222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6456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051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0347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953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2368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7449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4953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6487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9485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7060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0369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9072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2033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0526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802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0673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8626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79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428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9003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372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6623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2381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9495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4561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305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7699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511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4562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80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636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7691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147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7957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4613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6652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188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99067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58633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64013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308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67805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74940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82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01477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29017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32471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235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52869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65404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23393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92668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37759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37092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90143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60618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93607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174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974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335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04800" y="990600"/>
            <a:ext cx="9601200" cy="563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066800"/>
            <a:ext cx="9220200" cy="54102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3">
                    <a:lumMod val="75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1405800" y="57416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6" name="그림 5" descr="개념을콕콕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10600" y="228600"/>
            <a:ext cx="1014413" cy="5013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066800" y="990600"/>
            <a:ext cx="8839200" cy="563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6800" y="1066800"/>
            <a:ext cx="8458200" cy="54102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3">
                    <a:lumMod val="75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 typeface="Arial" pitchFamily="34" charset="0"/>
              <a:buChar char="•"/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맑은 고딕" pitchFamily="50" charset="-127"/>
              <a:buChar char=" 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buFont typeface="맑은 고딕" pitchFamily="50" charset="-127"/>
              <a:buChar char=" "/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1405800" y="57416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마스터 텍스트 스타일을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9" name="그림 8" descr="개념을콕콕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10600" y="228600"/>
            <a:ext cx="1014413" cy="5013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304800" y="990600"/>
            <a:ext cx="9601200" cy="563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066800"/>
            <a:ext cx="9448800" cy="5410200"/>
          </a:xfrm>
          <a:prstGeom prst="rect">
            <a:avLst/>
          </a:prstGeom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3">
                    <a:lumMod val="75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9700" y="228600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620076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  <a:ea typeface="+mn-ea"/>
              </a:rPr>
              <a:t>7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 데이터베이스 설계</a:t>
            </a:r>
            <a:endParaRPr lang="en-US" altLang="ko-KR" sz="1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" name="그림 9" descr="개념을콕콕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10600" y="228600"/>
            <a:ext cx="1014413" cy="5013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굴림" charset="-127"/>
              </a:defRPr>
            </a:lvl1pPr>
          </a:lstStyle>
          <a:p>
            <a:pPr>
              <a:defRPr/>
            </a:pPr>
            <a:fld id="{C7A41D01-807B-4CED-873A-1BD88BA8576F}" type="datetimeFigureOut">
              <a:rPr lang="ko-KR" altLang="en-US"/>
              <a:pPr>
                <a:defRPr/>
              </a:pPr>
              <a:t>2011-08-31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7600" y="6629400"/>
            <a:ext cx="2311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굴림" charset="-127"/>
              </a:defRPr>
            </a:lvl1pPr>
          </a:lstStyle>
          <a:p>
            <a:pPr>
              <a:defRPr/>
            </a:pPr>
            <a:fld id="{96DC4057-39F0-4FBF-8BD8-2A260575B1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직사각형 7"/>
          <p:cNvSpPr/>
          <p:nvPr userDrawn="1"/>
        </p:nvSpPr>
        <p:spPr bwMode="auto">
          <a:xfrm rot="16200000">
            <a:off x="7086600" y="4038601"/>
            <a:ext cx="228600" cy="5410200"/>
          </a:xfrm>
          <a:prstGeom prst="rect">
            <a:avLst/>
          </a:prstGeom>
          <a:gradFill>
            <a:gsLst>
              <a:gs pos="3000">
                <a:schemeClr val="accent1">
                  <a:shade val="67500"/>
                  <a:satMod val="115000"/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6" r:id="rId2"/>
    <p:sldLayoutId id="2147484065" r:id="rId3"/>
    <p:sldLayoutId id="2147484067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auto">
          <a:xfrm>
            <a:off x="2514600" y="609600"/>
            <a:ext cx="655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r" eaLnBrk="1" fontAlgn="auto" latinLnBrk="1" hangingPunct="1">
              <a:spcAft>
                <a:spcPts val="0"/>
              </a:spcAft>
              <a:defRPr/>
            </a:pPr>
            <a:r>
              <a:rPr lang="en-US" altLang="ko-KR" sz="4000" b="1" noProof="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charset="0"/>
              </a:rPr>
              <a:t>7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ea"/>
                <a:ea typeface="+mj-ea"/>
                <a:cs typeface="Arial" charset="0"/>
              </a:rPr>
              <a:t>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ea"/>
                <a:ea typeface="+mj-ea"/>
                <a:cs typeface="Arial" charset="0"/>
              </a:rPr>
              <a:t>. </a:t>
            </a:r>
            <a:r>
              <a:rPr lang="ko-KR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charset="0"/>
              </a:rPr>
              <a:t>데이터베이스 설계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ea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요구 조건 분석에 필요한 문서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요구 조건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pSp>
        <p:nvGrpSpPr>
          <p:cNvPr id="15" name="그룹 14"/>
          <p:cNvGrpSpPr/>
          <p:nvPr/>
        </p:nvGrpSpPr>
        <p:grpSpPr>
          <a:xfrm>
            <a:off x="704528" y="1772816"/>
            <a:ext cx="8496944" cy="3896618"/>
            <a:chOff x="599212" y="2700734"/>
            <a:chExt cx="8496944" cy="3896618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1152" y="2708920"/>
              <a:ext cx="2775004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9212" y="2700734"/>
              <a:ext cx="2780845" cy="3896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12840" y="2708919"/>
              <a:ext cx="2775004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직사각형 15"/>
          <p:cNvSpPr/>
          <p:nvPr/>
        </p:nvSpPr>
        <p:spPr>
          <a:xfrm>
            <a:off x="8625408" y="109087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230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요구 조건 분석을 위한 인터뷰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인터뷰 </a:t>
            </a:r>
            <a:r>
              <a:rPr lang="ko-KR" altLang="en-US" dirty="0"/>
              <a:t>진행 절차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요구 조건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0766" y="1117316"/>
            <a:ext cx="2132394" cy="142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465168" y="217648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230 Page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24808" y="2852936"/>
            <a:ext cx="3504504" cy="364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97216" y="612724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231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개념적 설계 단계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DBMS</a:t>
            </a:r>
            <a:r>
              <a:rPr lang="ko-KR" altLang="en-US" dirty="0" smtClean="0"/>
              <a:t>에 독립적이고 고차원적인 표현 기법으로 기술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7455" y="2242865"/>
            <a:ext cx="6485905" cy="133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8265368" y="278092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232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CASE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정보 공학</a:t>
            </a:r>
            <a:r>
              <a:rPr lang="en-US" altLang="ko-KR" dirty="0" smtClean="0"/>
              <a:t>(IE) </a:t>
            </a:r>
            <a:r>
              <a:rPr lang="ko-KR" altLang="en-US" dirty="0" smtClean="0"/>
              <a:t>표기방식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3-1 ERD</a:t>
            </a:r>
            <a:r>
              <a:rPr lang="ko-KR" altLang="en-US" dirty="0" smtClean="0"/>
              <a:t>의 표현 방법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70502" y="1700809"/>
            <a:ext cx="8964997" cy="1800199"/>
            <a:chOff x="595076" y="3411950"/>
            <a:chExt cx="8606396" cy="186932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04528" y="3636268"/>
              <a:ext cx="8496944" cy="1645010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CASE(Computer Aided Software Engineering) </a:t>
              </a:r>
              <a:r>
                <a:rPr lang="ko-KR" altLang="en-US" dirty="0" smtClean="0"/>
                <a:t>도구는 프로그램을 개발하는데 사용되는 프로그램 자동화 도구이다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일반적인 프로그램 툴과의 차이점은 </a:t>
              </a:r>
              <a:r>
                <a:rPr lang="en-US" altLang="ko-KR" dirty="0" smtClean="0"/>
                <a:t>CASE </a:t>
              </a:r>
              <a:r>
                <a:rPr lang="ko-KR" altLang="en-US" dirty="0" smtClean="0"/>
                <a:t>도구는 개발 방법론에 입각한 프로그래밍 자동화 도구라는 점이다</a:t>
              </a:r>
              <a:r>
                <a:rPr lang="en-US" altLang="ko-KR" dirty="0" smtClean="0"/>
                <a:t>.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95076" y="3411950"/>
              <a:ext cx="720080" cy="50405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Tip</a:t>
              </a:r>
              <a:endParaRPr lang="ko-KR" altLang="en-US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4221088"/>
            <a:ext cx="4047555" cy="227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744529" y="61258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233 Page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1072" y="4312350"/>
            <a:ext cx="3714543" cy="13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8108926" y="551723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234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정보 공학</a:t>
            </a:r>
            <a:r>
              <a:rPr lang="en-US" altLang="ko-KR" dirty="0" smtClean="0"/>
              <a:t>(IE) </a:t>
            </a:r>
            <a:r>
              <a:rPr lang="ko-KR" altLang="en-US" dirty="0" smtClean="0"/>
              <a:t>표기방식의 관계 표현방법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표기방식의 </a:t>
            </a:r>
            <a:r>
              <a:rPr lang="en-US" altLang="ko-KR" dirty="0"/>
              <a:t>1:1</a:t>
            </a:r>
            <a:r>
              <a:rPr lang="ko-KR" altLang="en-US" dirty="0"/>
              <a:t> 표현법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3-1 ERD</a:t>
            </a:r>
            <a:r>
              <a:rPr lang="ko-KR" altLang="en-US" dirty="0" smtClean="0"/>
              <a:t>의 표현 방법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1556792"/>
            <a:ext cx="5960888" cy="19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39350" y="317629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234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6742" y="4437112"/>
            <a:ext cx="5706578" cy="120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661204" y="573325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234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정보 공학</a:t>
            </a:r>
            <a:r>
              <a:rPr lang="en-US" altLang="ko-KR" dirty="0" smtClean="0"/>
              <a:t>(IE) </a:t>
            </a:r>
            <a:r>
              <a:rPr lang="ko-KR" altLang="en-US" dirty="0" smtClean="0"/>
              <a:t>표기방식의 </a:t>
            </a:r>
            <a:r>
              <a:rPr lang="en-US" altLang="ko-KR" dirty="0" smtClean="0"/>
              <a:t>1:N </a:t>
            </a:r>
            <a:r>
              <a:rPr lang="ko-KR" altLang="en-US" dirty="0" smtClean="0"/>
              <a:t>표현법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표기방식의 </a:t>
            </a:r>
            <a:r>
              <a:rPr lang="en-US" altLang="ko-KR" dirty="0"/>
              <a:t>N:M </a:t>
            </a:r>
            <a:r>
              <a:rPr lang="ko-KR" altLang="en-US" dirty="0"/>
              <a:t>표현법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3-1 ERD</a:t>
            </a:r>
            <a:r>
              <a:rPr lang="ko-KR" altLang="en-US" dirty="0" smtClean="0"/>
              <a:t>의 표현 방법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741" y="1594702"/>
            <a:ext cx="5634571" cy="118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833320" y="24115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235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6741" y="3950238"/>
            <a:ext cx="5634571" cy="118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833320" y="473919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엔티티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업무의 관심 대상이 되는 정보를 갖고 있거나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대한 정보를 관리할 필요가 있는 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무형의 사물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업무 </a:t>
            </a:r>
            <a:r>
              <a:rPr lang="ko-KR" altLang="en-US" dirty="0" err="1" smtClean="0"/>
              <a:t>기술서에서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도출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도출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524508" y="3573016"/>
            <a:ext cx="8856984" cy="1944216"/>
            <a:chOff x="524508" y="3573016"/>
            <a:chExt cx="8856984" cy="194421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24508" y="3573016"/>
              <a:ext cx="8856984" cy="19442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tx1"/>
                  </a:solidFill>
                </a:rPr>
                <a:t>회사에는 다수의 사원들이 재직하고 있으며 사원들은 각자 부서에 소속되어     근무한다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</a:p>
            <a:p>
              <a:pPr marL="342900" indent="-342900">
                <a:buAutoNum type="arabicPeriod" startAt="2"/>
              </a:pPr>
              <a:r>
                <a:rPr lang="ko-KR" altLang="en-US" dirty="0" smtClean="0">
                  <a:solidFill>
                    <a:schemeClr val="tx1"/>
                  </a:solidFill>
                </a:rPr>
                <a:t>각 사원에 대해서 사원 번호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고유 번호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사원명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직책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급여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입사 일은 년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월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   </a:t>
              </a:r>
            </a:p>
            <a:p>
              <a:pPr marL="342900" indent="-342900"/>
              <a:r>
                <a:rPr lang="en-US" altLang="ko-KR" dirty="0" smtClean="0">
                  <a:solidFill>
                    <a:schemeClr val="tx1"/>
                  </a:solidFill>
                </a:rPr>
                <a:t>   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일로 세분하여 나타낸다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 </a:t>
              </a:r>
            </a:p>
            <a:p>
              <a:pPr marL="342900" indent="-342900">
                <a:buAutoNum type="arabicPeriod" startAt="3"/>
              </a:pPr>
              <a:r>
                <a:rPr lang="ko-KR" altLang="en-US" dirty="0" smtClean="0">
                  <a:solidFill>
                    <a:schemeClr val="tx1"/>
                  </a:solidFill>
                </a:rPr>
                <a:t>각 사원은 한 부서에만 속하며 각 부서에 대해서 부서 번호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고유 번호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부서명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</a:p>
            <a:p>
              <a:pPr marL="342900" indent="-342900"/>
              <a:r>
                <a:rPr lang="en-US" altLang="ko-KR" dirty="0" smtClean="0">
                  <a:solidFill>
                    <a:schemeClr val="tx1"/>
                  </a:solidFill>
                </a:rPr>
                <a:t>   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부서가 위치한 지역을 나타낸다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047557" y="4005064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352600" y="4581128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32720" y="5085184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246369" y="5373216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337376" y="5157192"/>
              <a:ext cx="6480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033120" y="5157192"/>
              <a:ext cx="10081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864768" y="4581128"/>
              <a:ext cx="10081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169024" y="4581128"/>
              <a:ext cx="6480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961112" y="4581128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37176" y="4581128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185248" y="4581128"/>
              <a:ext cx="720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244162" y="4581128"/>
              <a:ext cx="2160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8595735" y="4581128"/>
              <a:ext cx="2160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업무 </a:t>
            </a:r>
            <a:r>
              <a:rPr lang="ko-KR" altLang="en-US" dirty="0" err="1" smtClean="0"/>
              <a:t>기술서에서</a:t>
            </a:r>
            <a:r>
              <a:rPr lang="ko-KR" altLang="en-US" dirty="0" smtClean="0"/>
              <a:t> 명사를 찾아 표시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도출</a:t>
            </a:r>
            <a:endParaRPr lang="ko-KR" altLang="en-US" dirty="0"/>
          </a:p>
        </p:txBody>
      </p:sp>
      <p:grpSp>
        <p:nvGrpSpPr>
          <p:cNvPr id="42" name="그룹 41"/>
          <p:cNvGrpSpPr/>
          <p:nvPr/>
        </p:nvGrpSpPr>
        <p:grpSpPr>
          <a:xfrm>
            <a:off x="776536" y="1988840"/>
            <a:ext cx="8352928" cy="1296144"/>
            <a:chOff x="560512" y="2204864"/>
            <a:chExt cx="8856984" cy="129614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60512" y="2204864"/>
              <a:ext cx="8856984" cy="129614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회사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사원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사원 번호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사원명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직책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급여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입사 일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년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월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일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부서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부서 번호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부서명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위치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지역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34201" y="2747060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136221" y="3009640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678553" y="4149080"/>
          <a:ext cx="8548895" cy="1440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05"/>
                <a:gridCol w="6591390"/>
              </a:tblGrid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 smtClean="0"/>
                        <a:t>엔티티</a:t>
                      </a:r>
                      <a:r>
                        <a:rPr lang="ko-KR" altLang="en-US" sz="2300" dirty="0" smtClean="0"/>
                        <a:t> 명</a:t>
                      </a:r>
                      <a:endParaRPr lang="ko-KR" altLang="en-US" sz="2300" dirty="0"/>
                    </a:p>
                  </a:txBody>
                  <a:tcPr marL="118369" marR="118369" marT="59185" marB="59185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smtClean="0"/>
                        <a:t>포함 속성</a:t>
                      </a:r>
                      <a:endParaRPr lang="ko-KR" altLang="en-US" sz="2300" dirty="0"/>
                    </a:p>
                  </a:txBody>
                  <a:tcPr marL="118369" marR="118369" marT="59185" marB="59185">
                    <a:solidFill>
                      <a:srgbClr val="9BCD2D"/>
                    </a:solidFill>
                  </a:tcPr>
                </a:tc>
              </a:tr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smtClean="0"/>
                        <a:t> 사원</a:t>
                      </a:r>
                      <a:endParaRPr lang="ko-KR" altLang="en-US" sz="2300" dirty="0"/>
                    </a:p>
                  </a:txBody>
                  <a:tcPr marL="118369" marR="118369" marT="59185" marB="5918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 smtClean="0"/>
                        <a:t>사원 번호</a:t>
                      </a:r>
                      <a:r>
                        <a:rPr lang="en-US" altLang="ko-KR" sz="2300" dirty="0" smtClean="0"/>
                        <a:t>, </a:t>
                      </a:r>
                      <a:r>
                        <a:rPr lang="ko-KR" altLang="en-US" sz="2300" dirty="0" smtClean="0"/>
                        <a:t>사원명</a:t>
                      </a:r>
                      <a:r>
                        <a:rPr lang="en-US" altLang="ko-KR" sz="2300" dirty="0" smtClean="0"/>
                        <a:t>, </a:t>
                      </a:r>
                      <a:r>
                        <a:rPr lang="ko-KR" altLang="en-US" sz="2300" dirty="0" smtClean="0"/>
                        <a:t>직책</a:t>
                      </a:r>
                      <a:r>
                        <a:rPr lang="en-US" altLang="ko-KR" sz="2300" dirty="0" smtClean="0"/>
                        <a:t>, </a:t>
                      </a:r>
                      <a:r>
                        <a:rPr lang="ko-KR" altLang="en-US" sz="2300" dirty="0" smtClean="0"/>
                        <a:t>급여</a:t>
                      </a:r>
                      <a:r>
                        <a:rPr lang="en-US" altLang="ko-KR" sz="2300" dirty="0" smtClean="0"/>
                        <a:t>, </a:t>
                      </a:r>
                      <a:r>
                        <a:rPr lang="ko-KR" altLang="en-US" sz="2300" dirty="0" smtClean="0"/>
                        <a:t>입사 일</a:t>
                      </a:r>
                      <a:endParaRPr lang="ko-KR" altLang="en-US" sz="2300" dirty="0"/>
                    </a:p>
                  </a:txBody>
                  <a:tcPr marL="118369" marR="118369" marT="59185" marB="59185"/>
                </a:tc>
              </a:tr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smtClean="0"/>
                        <a:t> 부서</a:t>
                      </a:r>
                      <a:endParaRPr lang="ko-KR" altLang="en-US" sz="2300" dirty="0"/>
                    </a:p>
                  </a:txBody>
                  <a:tcPr marL="118369" marR="118369" marT="59185" marB="5918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 smtClean="0"/>
                        <a:t>부서 번호</a:t>
                      </a:r>
                      <a:r>
                        <a:rPr lang="en-US" altLang="ko-KR" sz="2300" dirty="0" smtClean="0"/>
                        <a:t>, </a:t>
                      </a:r>
                      <a:r>
                        <a:rPr lang="ko-KR" altLang="en-US" sz="2300" dirty="0" smtClean="0"/>
                        <a:t>부서명</a:t>
                      </a:r>
                      <a:r>
                        <a:rPr lang="en-US" altLang="ko-KR" sz="2300" dirty="0" smtClean="0"/>
                        <a:t>, </a:t>
                      </a:r>
                      <a:r>
                        <a:rPr lang="ko-KR" altLang="en-US" sz="2300" dirty="0" smtClean="0"/>
                        <a:t>위치</a:t>
                      </a:r>
                      <a:endParaRPr lang="ko-KR" altLang="en-US" sz="2300" dirty="0"/>
                    </a:p>
                  </a:txBody>
                  <a:tcPr marL="118369" marR="118369" marT="59185" marB="59185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직관적인 방법으로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찾기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도출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44488" y="1772816"/>
            <a:ext cx="9091011" cy="3024336"/>
            <a:chOff x="344488" y="1772816"/>
            <a:chExt cx="9091011" cy="302433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84515" y="1916832"/>
              <a:ext cx="8850984" cy="2880320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   특정 업무 영역에 대해 대개 한두 개의 핵심 </a:t>
              </a:r>
              <a:r>
                <a:rPr lang="ko-KR" altLang="en-US" dirty="0" err="1" smtClean="0"/>
                <a:t>엔티티가</a:t>
              </a:r>
              <a:r>
                <a:rPr lang="ko-KR" altLang="en-US" dirty="0" smtClean="0"/>
                <a:t> 있다</a:t>
              </a:r>
              <a:r>
                <a:rPr lang="en-US" altLang="ko-KR" dirty="0" smtClean="0"/>
                <a:t>.</a:t>
              </a:r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   핵심 </a:t>
              </a:r>
              <a:r>
                <a:rPr lang="ko-KR" altLang="en-US" dirty="0" err="1" smtClean="0"/>
                <a:t>엔티티를</a:t>
              </a:r>
              <a:r>
                <a:rPr lang="ko-KR" altLang="en-US" dirty="0" smtClean="0"/>
                <a:t> 찾아내고 앞에서 설명한 절차대로 나머지 </a:t>
              </a:r>
              <a:r>
                <a:rPr lang="ko-KR" altLang="en-US" dirty="0" err="1" smtClean="0"/>
                <a:t>엔티티들을</a:t>
              </a:r>
              <a:r>
                <a:rPr lang="ko-KR" altLang="en-US" dirty="0" smtClean="0"/>
                <a:t> 찾아가면    </a:t>
              </a:r>
              <a:endParaRPr lang="en-US" altLang="ko-KR" dirty="0" smtClean="0"/>
            </a:p>
            <a:p>
              <a:r>
                <a:rPr lang="en-US" altLang="ko-KR" dirty="0" smtClean="0"/>
                <a:t>   </a:t>
              </a:r>
              <a:r>
                <a:rPr lang="ko-KR" altLang="en-US" dirty="0" smtClean="0"/>
                <a:t>보다 쉽게 엔티티를 도출할 수 있다</a:t>
              </a:r>
              <a:r>
                <a:rPr lang="en-US" altLang="ko-KR" dirty="0" smtClean="0"/>
                <a:t>.</a:t>
              </a:r>
            </a:p>
            <a:p>
              <a:endParaRPr lang="en-US" altLang="ko-KR" dirty="0" smtClean="0"/>
            </a:p>
            <a:p>
              <a:endParaRPr lang="en-US" altLang="ko-KR" dirty="0" smtClean="0"/>
            </a:p>
            <a:p>
              <a:endParaRPr lang="en-US" altLang="ko-KR" dirty="0" smtClean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44488" y="1772816"/>
              <a:ext cx="720079" cy="4659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Tip</a:t>
              </a:r>
              <a:endParaRPr lang="ko-KR" altLang="en-US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76536" y="2564904"/>
              <a:ext cx="7056784" cy="100811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비디오 대여점 업무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비디오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대여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</a:rPr>
                <a:t>병원관리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환자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의사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질병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병실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...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</a:rPr>
                <a:t>수강 신청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교수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학생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과목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강의실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...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주 </a:t>
            </a:r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엔티티에</a:t>
            </a:r>
            <a:r>
              <a:rPr lang="ko-KR" altLang="en-US" dirty="0" smtClean="0"/>
              <a:t> 소속된 </a:t>
            </a:r>
            <a:r>
              <a:rPr lang="ko-KR" altLang="en-US" dirty="0" err="1" smtClean="0"/>
              <a:t>인스턴스들을</a:t>
            </a:r>
            <a:r>
              <a:rPr lang="ko-KR" altLang="en-US" dirty="0" smtClean="0"/>
              <a:t> 구분하는 기준이 되는 속성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사원 관리 시스템에서 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도출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3-3 </a:t>
            </a:r>
            <a:r>
              <a:rPr lang="ko-KR" altLang="en-US" dirty="0" smtClean="0"/>
              <a:t>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0276" y="2194618"/>
            <a:ext cx="8985448" cy="1306390"/>
            <a:chOff x="416496" y="2194618"/>
            <a:chExt cx="8985448" cy="130639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16496" y="2276872"/>
              <a:ext cx="8985448" cy="1224136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ko-KR" altLang="en-US" dirty="0" smtClean="0"/>
                <a:t>만일 어떤 속성 </a:t>
              </a:r>
              <a:r>
                <a:rPr lang="en-US" altLang="ko-KR" dirty="0" smtClean="0"/>
                <a:t>X</a:t>
              </a:r>
              <a:r>
                <a:rPr lang="ko-KR" altLang="en-US" dirty="0" smtClean="0"/>
                <a:t>가 엔티티의 주 식별자라면 그 </a:t>
              </a:r>
              <a:r>
                <a:rPr lang="ko-KR" altLang="en-US" dirty="0" err="1" smtClean="0"/>
                <a:t>엔티티에</a:t>
              </a:r>
              <a:r>
                <a:rPr lang="ko-KR" altLang="en-US" dirty="0" smtClean="0"/>
                <a:t> 속한 모든 </a:t>
              </a:r>
              <a:r>
                <a:rPr lang="ko-KR" altLang="en-US" dirty="0" err="1" smtClean="0"/>
                <a:t>인스턴스들의</a:t>
              </a:r>
              <a:r>
                <a:rPr lang="ko-KR" altLang="en-US" dirty="0" smtClean="0"/>
                <a:t> 속성 </a:t>
              </a:r>
              <a:r>
                <a:rPr lang="en-US" altLang="ko-KR" dirty="0" smtClean="0"/>
                <a:t>X </a:t>
              </a:r>
              <a:r>
                <a:rPr lang="ko-KR" altLang="en-US" dirty="0" smtClean="0"/>
                <a:t>값을 비교했을 때 중복된 값이 나타나지 않아야 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16496" y="2194618"/>
              <a:ext cx="1044116" cy="44229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정의</a:t>
              </a:r>
              <a:endParaRPr lang="ko-KR" altLang="en-US" dirty="0"/>
            </a:p>
          </p:txBody>
        </p:sp>
      </p:grp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8744" y="4293096"/>
            <a:ext cx="4652230" cy="238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7300974" y="623731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7"/>
          <p:cNvGraphicFramePr>
            <a:graphicFrameLocks noGrp="1"/>
          </p:cNvGraphicFramePr>
          <p:nvPr>
            <p:ph idx="1"/>
          </p:nvPr>
        </p:nvGraphicFramePr>
        <p:xfrm>
          <a:off x="507522" y="1676400"/>
          <a:ext cx="9220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텍스트 개체 틀 10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타입 사이의 관계를 의미한다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업무의 흐름을 제대로 파악해야만 관계를 도출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부서와 사원 </a:t>
            </a:r>
            <a:r>
              <a:rPr lang="ko-KR" altLang="en-US" dirty="0" err="1"/>
              <a:t>엔티티</a:t>
            </a:r>
            <a:r>
              <a:rPr lang="ko-KR" altLang="en-US" dirty="0"/>
              <a:t> 간의 관계 도출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3-4 </a:t>
            </a:r>
            <a:r>
              <a:rPr lang="ko-KR" altLang="en-US" dirty="0" smtClean="0"/>
              <a:t>관계의 정의 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60276" y="1988840"/>
            <a:ext cx="8985448" cy="1378398"/>
            <a:chOff x="416496" y="2194618"/>
            <a:chExt cx="8985448" cy="137839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16496" y="2276872"/>
              <a:ext cx="8985448" cy="1296144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ko-KR" altLang="en-US" dirty="0" smtClean="0"/>
                <a:t>어떤 </a:t>
              </a:r>
              <a:r>
                <a:rPr lang="ko-KR" altLang="en-US" dirty="0" err="1" smtClean="0"/>
                <a:t>엔티티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A</a:t>
              </a:r>
              <a:r>
                <a:rPr lang="ko-KR" altLang="en-US" dirty="0" smtClean="0"/>
                <a:t>의 정보가 만들어지기 위해서는 다른 엔티티 </a:t>
              </a:r>
              <a:r>
                <a:rPr lang="en-US" altLang="ko-KR" dirty="0" smtClean="0"/>
                <a:t>B</a:t>
              </a:r>
              <a:r>
                <a:rPr lang="ko-KR" altLang="en-US" dirty="0" smtClean="0"/>
                <a:t>의 정보를 필요로 하는 관계에 있을 때  엔티티 </a:t>
              </a:r>
              <a:r>
                <a:rPr lang="en-US" altLang="ko-KR" dirty="0" smtClean="0"/>
                <a:t>B</a:t>
              </a:r>
              <a:r>
                <a:rPr lang="ko-KR" altLang="en-US" dirty="0" smtClean="0"/>
                <a:t>는 엔티티 </a:t>
              </a:r>
              <a:r>
                <a:rPr lang="en-US" altLang="ko-KR" dirty="0" smtClean="0"/>
                <a:t>A</a:t>
              </a:r>
              <a:r>
                <a:rPr lang="ko-KR" altLang="en-US" dirty="0" smtClean="0"/>
                <a:t>와 관계를 가지며 엔티티 </a:t>
              </a:r>
              <a:r>
                <a:rPr lang="en-US" altLang="ko-KR" dirty="0" smtClean="0"/>
                <a:t>B</a:t>
              </a:r>
              <a:r>
                <a:rPr lang="ko-KR" altLang="en-US" dirty="0" smtClean="0"/>
                <a:t>는 엔티티 </a:t>
              </a:r>
              <a:r>
                <a:rPr lang="en-US" altLang="ko-KR" dirty="0" smtClean="0"/>
                <a:t>A</a:t>
              </a:r>
              <a:r>
                <a:rPr lang="ko-KR" altLang="en-US" dirty="0" smtClean="0"/>
                <a:t>의 부모 엔티티가 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16496" y="2194618"/>
              <a:ext cx="1044116" cy="44229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정의</a:t>
              </a:r>
              <a:endParaRPr lang="ko-KR" altLang="en-US" dirty="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92960" y="3573016"/>
            <a:ext cx="2237044" cy="285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969224" y="587727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외래식별자의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부서와 사원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간의 관계 도출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부서와 사원 간의 관계와 </a:t>
            </a:r>
            <a:r>
              <a:rPr lang="ko-KR" altLang="en-US" dirty="0" err="1" smtClean="0"/>
              <a:t>외래식별자</a:t>
            </a:r>
            <a:r>
              <a:rPr lang="ko-KR" altLang="en-US" dirty="0" smtClean="0"/>
              <a:t> 도출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3-5 </a:t>
            </a:r>
            <a:r>
              <a:rPr lang="ko-KR" altLang="en-US" dirty="0" smtClean="0"/>
              <a:t>외래식별자의 정의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60276" y="2060848"/>
            <a:ext cx="8985448" cy="1378398"/>
            <a:chOff x="416496" y="2194618"/>
            <a:chExt cx="8985448" cy="137839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16496" y="2276872"/>
              <a:ext cx="8985448" cy="1296144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r>
                <a:rPr lang="ko-KR" altLang="en-US" dirty="0" smtClean="0"/>
                <a:t>        ① 관계가 있는 두 </a:t>
              </a:r>
              <a:r>
                <a:rPr lang="ko-KR" altLang="en-US" dirty="0" err="1" smtClean="0"/>
                <a:t>엔티티를</a:t>
              </a:r>
              <a:r>
                <a:rPr lang="ko-KR" altLang="en-US" dirty="0" smtClean="0"/>
                <a:t> 부모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자식으로 구분한다</a:t>
              </a:r>
              <a:r>
                <a:rPr lang="en-US" altLang="ko-KR" dirty="0" smtClean="0"/>
                <a:t>.</a:t>
              </a:r>
            </a:p>
            <a:p>
              <a:r>
                <a:rPr lang="en-US" altLang="ko-KR" dirty="0" smtClean="0"/>
                <a:t>        ② </a:t>
              </a:r>
              <a:r>
                <a:rPr lang="ko-KR" altLang="en-US" dirty="0" smtClean="0"/>
                <a:t>부모 </a:t>
              </a:r>
              <a:r>
                <a:rPr lang="ko-KR" altLang="en-US" dirty="0" err="1" smtClean="0"/>
                <a:t>엔티티의</a:t>
              </a:r>
              <a:r>
                <a:rPr lang="ko-KR" altLang="en-US" dirty="0" smtClean="0"/>
                <a:t> 주 </a:t>
              </a:r>
              <a:r>
                <a:rPr lang="ko-KR" altLang="en-US" dirty="0" err="1" smtClean="0"/>
                <a:t>식별자</a:t>
              </a:r>
              <a:r>
                <a:rPr lang="ko-KR" altLang="en-US" dirty="0" smtClean="0"/>
                <a:t> 속성을 자식이 가지고 있는지를 확인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없으면 추</a:t>
              </a:r>
            </a:p>
            <a:p>
              <a:r>
                <a:rPr lang="ko-KR" altLang="en-US" dirty="0" smtClean="0"/>
                <a:t>           가</a:t>
              </a:r>
              <a:r>
                <a:rPr lang="en-US" altLang="ko-KR" dirty="0" smtClean="0"/>
                <a:t>)</a:t>
              </a:r>
              <a:r>
                <a:rPr lang="ko-KR" altLang="en-US" dirty="0" smtClean="0"/>
                <a:t>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16496" y="2194618"/>
              <a:ext cx="1044116" cy="44229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정의</a:t>
              </a:r>
              <a:endParaRPr lang="ko-KR" altLang="en-US" dirty="0"/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7922" y="4221088"/>
            <a:ext cx="3990157" cy="222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041232" y="607970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239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식별 관계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비식별</a:t>
            </a:r>
            <a:r>
              <a:rPr lang="ko-KR" altLang="en-US" dirty="0"/>
              <a:t> 관계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3-5 </a:t>
            </a:r>
            <a:r>
              <a:rPr lang="ko-KR" altLang="en-US" dirty="0" smtClean="0"/>
              <a:t>외래식별자의 정의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068" y="1556792"/>
            <a:ext cx="6545300" cy="207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095484" y="314096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240 Page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618" y="4344267"/>
            <a:ext cx="9104764" cy="203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8308314" y="580526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240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논리적 데이터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 관리 시스템의 종류에 따라 관계 데이터 모델</a:t>
            </a:r>
            <a:r>
              <a:rPr lang="en-US" altLang="ko-KR" dirty="0" smtClean="0"/>
              <a:t>(relational data model)</a:t>
            </a:r>
          </a:p>
          <a:p>
            <a:pPr lvl="1"/>
            <a:r>
              <a:rPr lang="ko-KR" altLang="en-US" dirty="0" smtClean="0"/>
              <a:t>네트워크 데이터 모델</a:t>
            </a:r>
            <a:r>
              <a:rPr lang="en-US" altLang="ko-KR" dirty="0" smtClean="0"/>
              <a:t>(network data model), </a:t>
            </a:r>
            <a:r>
              <a:rPr lang="ko-KR" altLang="en-US" dirty="0" smtClean="0"/>
              <a:t>계층 데이터 모델</a:t>
            </a:r>
            <a:r>
              <a:rPr lang="en-US" altLang="ko-KR" dirty="0" smtClean="0"/>
              <a:t>(hierarchical data model)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8817" y="3645024"/>
            <a:ext cx="7808367" cy="137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652022" y="502340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241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정규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타입과 단일 값 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타입과 단일 값 속성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5487" y="1988840"/>
            <a:ext cx="4375027" cy="455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140514" y="616282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242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약한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타입과 단일 값 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부양가족 관계의 예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2783" y="2060848"/>
            <a:ext cx="6320434" cy="450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142053" y="60932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243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1:1</a:t>
            </a:r>
            <a:r>
              <a:rPr lang="ko-KR" altLang="en-US" dirty="0" smtClean="0"/>
              <a:t> 관계 타입의 예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08784" y="1052736"/>
            <a:ext cx="3888432" cy="563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97216" y="623731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224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1:N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7631" y="1700808"/>
            <a:ext cx="6570738" cy="473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238369" y="606718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N:M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논리적 </a:t>
            </a:r>
            <a:r>
              <a:rPr lang="en-US" altLang="ko-KR" dirty="0" smtClean="0"/>
              <a:t>N:M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물리적 </a:t>
            </a:r>
            <a:r>
              <a:rPr lang="en-US" altLang="ko-KR" dirty="0"/>
              <a:t>N:M </a:t>
            </a:r>
            <a:r>
              <a:rPr lang="ko-KR" altLang="en-US" dirty="0"/>
              <a:t>관계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4768" y="1340768"/>
            <a:ext cx="5544616" cy="181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553400" y="27558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246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0543" y="3645024"/>
            <a:ext cx="7284865" cy="255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411281" y="621867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N:M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N:M </a:t>
            </a:r>
            <a:r>
              <a:rPr lang="ko-KR" altLang="en-US" dirty="0" smtClean="0"/>
              <a:t>관계 타입의 예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18" y="1988840"/>
            <a:ext cx="6019764" cy="457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8039350" y="619761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 SECTION 01 </a:t>
            </a:r>
            <a:r>
              <a:rPr lang="ko-KR" altLang="en-US" dirty="0" smtClean="0"/>
              <a:t>데이터베이스 설계의 개념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1-1 </a:t>
            </a:r>
            <a:r>
              <a:rPr lang="ko-KR" altLang="en-US" dirty="0" smtClean="0"/>
              <a:t>데이터베이스 생명주기 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1-2 </a:t>
            </a:r>
            <a:r>
              <a:rPr lang="ko-KR" altLang="en-US" dirty="0" smtClean="0"/>
              <a:t>데이터베이스 설계 단계 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SECTION 02 </a:t>
            </a:r>
            <a:r>
              <a:rPr lang="ko-KR" altLang="en-US" dirty="0" smtClean="0"/>
              <a:t>요구 조건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SECTION 03 </a:t>
            </a:r>
            <a:r>
              <a:rPr lang="ko-KR" altLang="en-US" dirty="0" smtClean="0"/>
              <a:t>개념적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3-1 ERD</a:t>
            </a:r>
            <a:r>
              <a:rPr lang="ko-KR" altLang="en-US" dirty="0" smtClean="0"/>
              <a:t>의 표현 방법 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3-2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 도출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3-3 </a:t>
            </a:r>
            <a:r>
              <a:rPr lang="ko-KR" altLang="en-US" dirty="0" smtClean="0"/>
              <a:t>주 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 정의 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3-4 </a:t>
            </a:r>
            <a:r>
              <a:rPr lang="ko-KR" altLang="en-US" dirty="0" smtClean="0"/>
              <a:t>관계의 정의 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3-5 </a:t>
            </a:r>
            <a:r>
              <a:rPr lang="ko-KR" altLang="en-US" dirty="0" smtClean="0"/>
              <a:t>외래식별자의 정의 </a:t>
            </a:r>
            <a:endParaRPr lang="en-US" altLang="ko-KR" dirty="0" smtClean="0"/>
          </a:p>
          <a:p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다중 값 속성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070247" y="60119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248 Page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73" y="1482159"/>
            <a:ext cx="6404268" cy="471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ISA </a:t>
            </a:r>
            <a:r>
              <a:rPr lang="ko-KR" altLang="en-US" dirty="0" smtClean="0"/>
              <a:t>관계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4-1 ER </a:t>
            </a:r>
            <a:r>
              <a:rPr lang="ko-KR" altLang="en-US" dirty="0" smtClean="0"/>
              <a:t>스키마를 관계 모델의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사상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80207" y="62006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249 Page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1124745"/>
            <a:ext cx="415641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</a:t>
            </a:r>
          </a:p>
          <a:p>
            <a:pPr lvl="1"/>
            <a:r>
              <a:rPr lang="ko-KR" altLang="en-US" dirty="0" smtClean="0"/>
              <a:t>논리적 데이터베이스 설계나 물리적 데이터베이스 설계 시 사용되는 용어 정의 문서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4-2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924457" y="1916832"/>
          <a:ext cx="2025956" cy="4692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1"/>
                <a:gridCol w="926675"/>
              </a:tblGrid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/>
                        <a:t>속성 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/>
                        <a:t>엔티티</a:t>
                      </a:r>
                      <a:r>
                        <a:rPr lang="ko-KR" altLang="en-US" sz="1400" b="1" u="none" strike="noStrike" dirty="0"/>
                        <a:t> 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>
                    <a:solidFill>
                      <a:srgbClr val="9BCD2D"/>
                    </a:solidFill>
                  </a:tcPr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3407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주민등록번호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4274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소속부서 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입사일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담당업무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직속상관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급여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부서 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부서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부서이름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부서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위치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부서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취미번호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</a:t>
            </a:r>
          </a:p>
          <a:p>
            <a:pPr lvl="1"/>
            <a:r>
              <a:rPr lang="ko-KR" altLang="en-US" dirty="0" err="1" smtClean="0"/>
              <a:t>엔티티</a:t>
            </a:r>
            <a:r>
              <a:rPr lang="ko-KR" altLang="en-US" dirty="0" smtClean="0"/>
              <a:t> 이름이나 속성 이름이 여러 단어를 포함할 경우 분리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4-2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05391" y="1916832"/>
          <a:ext cx="4695219" cy="4687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127"/>
                <a:gridCol w="681960"/>
                <a:gridCol w="939044"/>
                <a:gridCol w="939044"/>
                <a:gridCol w="939044"/>
              </a:tblGrid>
              <a:tr h="271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속성명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엔티티</a:t>
                      </a:r>
                      <a:r>
                        <a:rPr lang="ko-KR" altLang="en-US" sz="1400" b="1" dirty="0" smtClean="0"/>
                        <a:t> 명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3982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소속부서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3982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소속부서 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입사일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입사일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8960" marR="8960" marT="8960" marB="0" anchor="ctr"/>
                </a:tc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8960" marR="8960" marT="8960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</a:t>
            </a:r>
          </a:p>
          <a:p>
            <a:pPr lvl="1"/>
            <a:r>
              <a:rPr lang="ko-KR" altLang="en-US" dirty="0" smtClean="0"/>
              <a:t>마지막 단어를 기준으로 정렬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4-2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299986" y="1869198"/>
          <a:ext cx="5461325" cy="4728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65"/>
                <a:gridCol w="1092265"/>
                <a:gridCol w="1092265"/>
                <a:gridCol w="1092265"/>
                <a:gridCol w="1092265"/>
              </a:tblGrid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7998" marR="7998" marT="7998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엔티티</a:t>
                      </a:r>
                      <a:r>
                        <a:rPr lang="ko-KR" altLang="en-US" sz="1400" dirty="0" smtClean="0"/>
                        <a:t> 명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입사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</a:tr>
              <a:tr h="428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소속부서 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소속부서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</a:t>
            </a:r>
          </a:p>
          <a:p>
            <a:pPr lvl="1"/>
            <a:r>
              <a:rPr lang="ko-KR" altLang="en-US" dirty="0" smtClean="0"/>
              <a:t>단어에 대해 영어 단어를 붙이고 용어의 의미 설명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4-2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895252" y="2031160"/>
          <a:ext cx="6115496" cy="4573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874"/>
                <a:gridCol w="1528874"/>
                <a:gridCol w="1528874"/>
                <a:gridCol w="1528874"/>
              </a:tblGrid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논리 명</a:t>
                      </a:r>
                    </a:p>
                  </a:txBody>
                  <a:tcPr marL="8086" marR="8086" marT="8086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물리 명</a:t>
                      </a:r>
                    </a:p>
                  </a:txBody>
                  <a:tcPr marL="8086" marR="8086" marT="8086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약어</a:t>
                      </a:r>
                      <a:endParaRPr lang="ko-KR" altLang="en-US" sz="1200" b="1" dirty="0"/>
                    </a:p>
                  </a:txBody>
                  <a:tcPr marL="77625" marR="77625" marT="38813" marB="38813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8086" marR="8086" marT="8086" marB="0" anchor="ctr">
                    <a:solidFill>
                      <a:srgbClr val="9BCD2D"/>
                    </a:solidFill>
                  </a:tcPr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salary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사원의 급여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job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department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dept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employee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086" marR="8086" marT="8086" marB="0" anchor="ctr"/>
                </a:tc>
              </a:tr>
              <a:tr h="37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register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reg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사원의 주민등록 번호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hire 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회사에 입사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location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loc</a:t>
                      </a:r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부서가 위치한 곳</a:t>
                      </a:r>
                    </a:p>
                  </a:txBody>
                  <a:tcPr marL="8086" marR="8086" marT="8086" marB="0" anchor="ctr"/>
                </a:tc>
              </a:tr>
              <a:tr h="37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직속상관의 사원번호</a:t>
                      </a:r>
                    </a:p>
                  </a:txBody>
                  <a:tcPr marL="8086" marR="8086" marT="8086" marB="0" anchor="ctr"/>
                </a:tc>
              </a:tr>
              <a:tr h="37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addr</a:t>
                      </a:r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사원이 거주하는 주소</a:t>
                      </a:r>
                    </a:p>
                  </a:txBody>
                  <a:tcPr marL="8086" marR="8086" marT="8086" marB="0" anchor="ctr"/>
                </a:tc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hobby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사원의 취미</a:t>
                      </a:r>
                    </a:p>
                  </a:txBody>
                  <a:tcPr marL="8086" marR="8086" marT="8086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도메인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도메인을 정의한 문장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도메인을 사용하여 테이블을 생성</a:t>
            </a:r>
          </a:p>
          <a:p>
            <a:pPr lvl="1"/>
            <a:endParaRPr lang="ko-KR" altLang="en-US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4-3 </a:t>
            </a:r>
            <a:r>
              <a:rPr lang="ko-KR" altLang="en-US" dirty="0" smtClean="0"/>
              <a:t>도메인 정의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57028"/>
              </p:ext>
            </p:extLst>
          </p:nvPr>
        </p:nvGraphicFramePr>
        <p:xfrm>
          <a:off x="2428038" y="1916832"/>
          <a:ext cx="5049924" cy="86047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49924"/>
              </a:tblGrid>
              <a:tr h="576064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CREATE DOMAIN DEMPNO </a:t>
                      </a:r>
                      <a:r>
                        <a:rPr lang="en-US" altLang="ko-KR" sz="1400" b="0" dirty="0" err="1" smtClean="0"/>
                        <a:t>int</a:t>
                      </a:r>
                      <a:r>
                        <a:rPr lang="en-US" altLang="ko-KR" sz="1400" b="0" dirty="0" smtClean="0"/>
                        <a:t>;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CREATE DOMAIN DEMPNAME </a:t>
                      </a:r>
                      <a:r>
                        <a:rPr lang="en-US" altLang="ko-KR" sz="1400" b="0" dirty="0" err="1" smtClean="0"/>
                        <a:t>varchar</a:t>
                      </a:r>
                      <a:r>
                        <a:rPr lang="en-US" altLang="ko-KR" sz="1400" b="0" dirty="0" smtClean="0"/>
                        <a:t>(30);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CREATE DOMAIN DSALARY </a:t>
                      </a:r>
                      <a:r>
                        <a:rPr lang="en-US" altLang="ko-KR" sz="1400" b="0" dirty="0" err="1" smtClean="0"/>
                        <a:t>int</a:t>
                      </a:r>
                      <a:r>
                        <a:rPr lang="en-US" altLang="ko-KR" sz="1400" b="0" dirty="0" smtClean="0"/>
                        <a:t>;</a:t>
                      </a:r>
                      <a:endParaRPr lang="ko-KR" altLang="en-US" sz="1400" b="0" dirty="0" smtClean="0"/>
                    </a:p>
                  </a:txBody>
                  <a:tcPr marL="60379" marR="60379" marT="30189" marB="30189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76636"/>
              </p:ext>
            </p:extLst>
          </p:nvPr>
        </p:nvGraphicFramePr>
        <p:xfrm>
          <a:off x="2428038" y="3429000"/>
          <a:ext cx="5049924" cy="166057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49924"/>
              </a:tblGrid>
              <a:tr h="936104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CREATE TABLE EMPLOYEE(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 </a:t>
                      </a:r>
                      <a:r>
                        <a:rPr lang="en-US" altLang="ko-KR" sz="1400" b="0" dirty="0" err="1" smtClean="0"/>
                        <a:t>empno</a:t>
                      </a:r>
                      <a:r>
                        <a:rPr lang="en-US" altLang="ko-KR" sz="1400" b="0" dirty="0" smtClean="0"/>
                        <a:t>    DEMPNO,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 </a:t>
                      </a:r>
                      <a:r>
                        <a:rPr lang="en-US" altLang="ko-KR" sz="1400" b="0" dirty="0" err="1" smtClean="0"/>
                        <a:t>empname</a:t>
                      </a:r>
                      <a:r>
                        <a:rPr lang="en-US" altLang="ko-KR" sz="1400" b="0" dirty="0" smtClean="0"/>
                        <a:t>  DEMPNAME,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 manager  DEMPNO,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 salary   DSALARY 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 smtClean="0"/>
                        <a:t>);</a:t>
                      </a:r>
                      <a:endParaRPr lang="ko-KR" altLang="en-US" sz="1400" b="0" dirty="0" smtClean="0"/>
                    </a:p>
                  </a:txBody>
                  <a:tcPr marL="60379" marR="60379" marT="30189" marB="30189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도메인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엔티티에서</a:t>
            </a:r>
            <a:r>
              <a:rPr lang="ko-KR" altLang="en-US" dirty="0" smtClean="0"/>
              <a:t> 속성들을 모아 리스트를 만든다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속성 이름이 여러 단어를 포함할 경우 분리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마지막 단어를 기준으로 정렬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여기까지는 용어 사전을 정의하는 것과 동일하다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4-3 </a:t>
            </a:r>
            <a:r>
              <a:rPr lang="ko-KR" altLang="en-US" dirty="0" smtClean="0"/>
              <a:t>도메인 정의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도메인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도메인을 정한다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4-3 </a:t>
            </a:r>
            <a:r>
              <a:rPr lang="ko-KR" altLang="en-US" dirty="0" smtClean="0"/>
              <a:t>도메인 정의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928664" y="1916833"/>
          <a:ext cx="6048672" cy="463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/>
                <a:gridCol w="1008112"/>
                <a:gridCol w="1008112"/>
                <a:gridCol w="1008112"/>
                <a:gridCol w="1008112"/>
                <a:gridCol w="1008112"/>
              </a:tblGrid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도메인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엔티티</a:t>
                      </a:r>
                      <a:r>
                        <a:rPr lang="ko-KR" altLang="en-US" sz="1400" b="1" dirty="0" smtClean="0"/>
                        <a:t> 명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입사</a:t>
                      </a:r>
                      <a:endParaRPr lang="ko-KR" altLang="en-US" sz="1400" b="0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</a:tr>
              <a:tr h="420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소속부서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소속부서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420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도메인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도메인만 모아 정리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4-3 </a:t>
            </a:r>
            <a:r>
              <a:rPr lang="ko-KR" altLang="en-US" dirty="0" smtClean="0"/>
              <a:t>도메인 정의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651000" y="1988840"/>
          <a:ext cx="6254330" cy="4565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866"/>
                <a:gridCol w="1250866"/>
                <a:gridCol w="1250866"/>
                <a:gridCol w="1250866"/>
                <a:gridCol w="1250866"/>
              </a:tblGrid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도메인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물리 명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데이터 타입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초기값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값의 범위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salary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&gt;0</a:t>
                      </a: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hire_date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job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emp_no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dept_no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reg_no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(13)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hobby_no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emp_name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dept_name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addr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(50)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hobby_name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 SECTION 04</a:t>
            </a:r>
            <a:r>
              <a:rPr lang="ko-KR" altLang="en-US" dirty="0" smtClean="0"/>
              <a:t> 논리적 설계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4-1 ER </a:t>
            </a:r>
            <a:r>
              <a:rPr lang="ko-KR" altLang="en-US" dirty="0" smtClean="0"/>
              <a:t>스키마를 관계 모델의 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 사상 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4-2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(data dictionary) </a:t>
            </a:r>
            <a:r>
              <a:rPr lang="ko-KR" altLang="en-US" dirty="0" smtClean="0"/>
              <a:t>정의 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4-3 </a:t>
            </a:r>
            <a:r>
              <a:rPr lang="ko-KR" altLang="en-US" dirty="0" smtClean="0"/>
              <a:t>도메인 정의 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SECTION 05 </a:t>
            </a:r>
            <a:r>
              <a:rPr lang="ko-KR" altLang="en-US" dirty="0" smtClean="0"/>
              <a:t> 물리적 설계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5-1 </a:t>
            </a:r>
            <a:r>
              <a:rPr lang="ko-KR" altLang="en-US" dirty="0" smtClean="0"/>
              <a:t>물리적 설계 시 고려 사항  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5-2 </a:t>
            </a:r>
            <a:r>
              <a:rPr lang="ko-KR" altLang="en-US" dirty="0" smtClean="0"/>
              <a:t>데이터베이스 설계를 위한 인덱스 활용 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5-3 </a:t>
            </a:r>
            <a:r>
              <a:rPr lang="ko-KR" altLang="en-US" dirty="0" smtClean="0"/>
              <a:t>데이터베이스 설계를 위한 역정규화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Denormalization</a:t>
            </a:r>
            <a:r>
              <a:rPr lang="en-US" altLang="ko-KR" dirty="0" smtClean="0"/>
              <a:t>) </a:t>
            </a:r>
          </a:p>
          <a:p>
            <a:pPr lvl="1"/>
            <a:r>
              <a:rPr lang="en-US" altLang="ko-KR" dirty="0" smtClean="0"/>
              <a:t>5-4 </a:t>
            </a:r>
            <a:r>
              <a:rPr lang="ko-KR" altLang="en-US" dirty="0" smtClean="0"/>
              <a:t>데이터베이스 용량 설계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SECTION 06 </a:t>
            </a:r>
            <a:r>
              <a:rPr lang="ko-KR" altLang="en-US" dirty="0" smtClean="0"/>
              <a:t> 데이터베이스의 구축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6-1 </a:t>
            </a:r>
            <a:r>
              <a:rPr lang="ko-KR" altLang="en-US" dirty="0" smtClean="0"/>
              <a:t>테이블 기술서  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물리적 설계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설계 과정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6816" y="1556792"/>
            <a:ext cx="3325624" cy="480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753200" y="599649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255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응답 시간</a:t>
            </a:r>
            <a:r>
              <a:rPr lang="en-US" altLang="ko-KR" dirty="0" smtClean="0"/>
              <a:t>(Response Time)</a:t>
            </a:r>
            <a:r>
              <a:rPr lang="ko-KR" altLang="en-US" dirty="0" smtClean="0"/>
              <a:t>의 최소화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저장 공간의 효율화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트랜잭션 처리도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처리 능력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5-1 </a:t>
            </a:r>
            <a:r>
              <a:rPr lang="ko-KR" altLang="en-US" dirty="0" smtClean="0"/>
              <a:t>물리적 설계 시 고려 사항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자료 검색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FTS(Full Table Scan)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테이블을 처음부터 끝까지 검색하는 방법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4087" y="2741588"/>
            <a:ext cx="7857827" cy="313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662865" y="479715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257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자료 검색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 스캔</a:t>
            </a:r>
            <a:r>
              <a:rPr lang="en-US" altLang="ko-KR" dirty="0" smtClean="0"/>
              <a:t>(Index Scan)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인덱스를 통해 부분 검색을 하여 인덱스에 저장된 테이블의 </a:t>
            </a:r>
            <a:r>
              <a:rPr lang="en-US" altLang="ko-KR" dirty="0" smtClean="0"/>
              <a:t>ROWID</a:t>
            </a:r>
            <a:r>
              <a:rPr lang="ko-KR" altLang="en-US" dirty="0" smtClean="0"/>
              <a:t>를 가지고 테이블을 검색한 후 정보를 가져오는 검색 방법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0948" y="2564904"/>
            <a:ext cx="5984105" cy="401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8005433" y="621311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258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인덱스의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논리적 구분에 따른 인덱스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100572" y="1960387"/>
          <a:ext cx="7812868" cy="4636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63"/>
                <a:gridCol w="5441105"/>
              </a:tblGrid>
              <a:tr h="26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marL="61145" marR="61145" marT="30573" marB="30573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marL="61145" marR="61145" marT="30573" marB="30573">
                    <a:solidFill>
                      <a:srgbClr val="9BCD2D"/>
                    </a:solidFill>
                  </a:tcPr>
                </a:tc>
              </a:tr>
              <a:tr h="1263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단일</a:t>
                      </a:r>
                      <a:r>
                        <a:rPr lang="en-US" altLang="ko-KR" sz="1400" dirty="0" smtClean="0"/>
                        <a:t>(Single) </a:t>
                      </a:r>
                      <a:r>
                        <a:rPr lang="ko-KR" altLang="en-US" sz="1400" dirty="0" smtClean="0"/>
                        <a:t>칼럼 인덱스와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결합</a:t>
                      </a:r>
                      <a:r>
                        <a:rPr lang="en-US" altLang="ko-KR" sz="1400" dirty="0" smtClean="0"/>
                        <a:t>(Composite) </a:t>
                      </a:r>
                      <a:r>
                        <a:rPr lang="ko-KR" altLang="en-US" sz="1400" dirty="0" smtClean="0"/>
                        <a:t>인덱스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 </a:t>
                      </a:r>
                      <a:r>
                        <a:rPr lang="en-US" altLang="ko-KR" sz="1400" dirty="0" smtClean="0"/>
                        <a:t>· </a:t>
                      </a:r>
                      <a:r>
                        <a:rPr lang="ko-KR" altLang="en-US" sz="1400" dirty="0" smtClean="0"/>
                        <a:t>단일 칼럼 인덱스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  </a:t>
                      </a:r>
                      <a:r>
                        <a:rPr lang="ko-KR" altLang="en-US" sz="1400" dirty="0" smtClean="0"/>
                        <a:t>한 개의 칼럼으로 생성된 인덱스를 말한다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 · </a:t>
                      </a:r>
                      <a:r>
                        <a:rPr lang="ko-KR" altLang="en-US" sz="1400" dirty="0" smtClean="0"/>
                        <a:t>결합 인덱스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  </a:t>
                      </a:r>
                      <a:r>
                        <a:rPr lang="ko-KR" altLang="en-US" sz="1400" dirty="0" smtClean="0"/>
                        <a:t>두 개 이상의 칼럼으로 생성된 인덱스를 말하며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최대 </a:t>
                      </a:r>
                      <a:r>
                        <a:rPr lang="en-US" altLang="ko-KR" sz="1400" dirty="0" smtClean="0"/>
                        <a:t>32</a:t>
                      </a:r>
                      <a:r>
                        <a:rPr lang="ko-KR" altLang="en-US" sz="1400" dirty="0" smtClean="0"/>
                        <a:t>개 칼럼의 조합으로 구성할 수 있지만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일반적으로 </a:t>
                      </a:r>
                      <a:r>
                        <a:rPr lang="en-US" altLang="ko-KR" sz="1400" dirty="0" smtClean="0"/>
                        <a:t>10</a:t>
                      </a:r>
                      <a:r>
                        <a:rPr lang="ko-KR" altLang="en-US" sz="1400" dirty="0" smtClean="0"/>
                        <a:t>개 이하의 칼럼 조합으로 생성한다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</a:tr>
              <a:tr h="1664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Unique </a:t>
                      </a:r>
                      <a:r>
                        <a:rPr lang="ko-KR" altLang="en-US" sz="1400" dirty="0" smtClean="0"/>
                        <a:t>인덱스와 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Non-Unique </a:t>
                      </a:r>
                      <a:r>
                        <a:rPr lang="ko-KR" altLang="en-US" sz="1400" dirty="0" smtClean="0"/>
                        <a:t>인덱스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 </a:t>
                      </a:r>
                      <a:r>
                        <a:rPr lang="en-US" altLang="ko-KR" sz="1400" dirty="0" smtClean="0"/>
                        <a:t>· Unique </a:t>
                      </a:r>
                      <a:r>
                        <a:rPr lang="ko-KR" altLang="en-US" sz="1400" dirty="0" smtClean="0"/>
                        <a:t>인덱스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모든 </a:t>
                      </a:r>
                      <a:r>
                        <a:rPr lang="en-US" altLang="ko-KR" sz="1400" dirty="0" smtClean="0"/>
                        <a:t>Unique </a:t>
                      </a:r>
                      <a:r>
                        <a:rPr lang="ko-KR" altLang="en-US" sz="1400" dirty="0" smtClean="0"/>
                        <a:t>및 </a:t>
                      </a:r>
                      <a:r>
                        <a:rPr lang="ko-KR" altLang="en-US" sz="1400" dirty="0" err="1" smtClean="0"/>
                        <a:t>기본키</a:t>
                      </a:r>
                      <a:r>
                        <a:rPr lang="ko-KR" altLang="en-US" sz="1400" dirty="0" smtClean="0"/>
                        <a:t> 제약조건 생성 시 자동으로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Unique </a:t>
                      </a:r>
                      <a:r>
                        <a:rPr lang="ko-KR" altLang="en-US" sz="1400" dirty="0" smtClean="0"/>
                        <a:t>인덱스가 생성된다</a:t>
                      </a:r>
                      <a:r>
                        <a:rPr lang="en-US" altLang="ko-KR" sz="1400" dirty="0" smtClean="0"/>
                        <a:t>.  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 · Non-Unique </a:t>
                      </a:r>
                      <a:r>
                        <a:rPr lang="ko-KR" altLang="en-US" sz="1400" dirty="0" smtClean="0"/>
                        <a:t>인덱스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Non-Unique </a:t>
                      </a:r>
                      <a:r>
                        <a:rPr lang="ko-KR" altLang="en-US" sz="1400" dirty="0" smtClean="0"/>
                        <a:t>인덱스 대상 칼럼은 중복된 값을 가질 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테이블의 칼럼 값이 중복되지 않도록 보장하기 위해서는 </a:t>
                      </a:r>
                      <a:r>
                        <a:rPr lang="en-US" altLang="ko-KR" sz="1400" dirty="0" smtClean="0"/>
                        <a:t>Non-Unique </a:t>
                      </a:r>
                      <a:r>
                        <a:rPr lang="ko-KR" altLang="en-US" sz="1400" dirty="0" smtClean="0"/>
                        <a:t>인덱스보다는 </a:t>
                      </a:r>
                      <a:r>
                        <a:rPr lang="en-US" altLang="ko-KR" sz="1400" dirty="0" smtClean="0"/>
                        <a:t>Unique </a:t>
                      </a:r>
                      <a:r>
                        <a:rPr lang="ko-KR" altLang="en-US" sz="1400" dirty="0" smtClean="0"/>
                        <a:t>제약조건으로 지정하여 칼럼 값의 고유 값을 보장하는 것이 더 좋다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</a:tr>
              <a:tr h="12531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함수기반</a:t>
                      </a:r>
                      <a:r>
                        <a:rPr lang="en-US" altLang="ko-KR" sz="1400" dirty="0" smtClean="0"/>
                        <a:t>(Function-based) 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인덱스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 </a:t>
                      </a:r>
                      <a:r>
                        <a:rPr lang="en-US" altLang="ko-KR" sz="1400" dirty="0" smtClean="0"/>
                        <a:t>· </a:t>
                      </a:r>
                      <a:r>
                        <a:rPr lang="ko-KR" altLang="en-US" sz="1400" dirty="0" smtClean="0"/>
                        <a:t>함수기반 인덱스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인덱스에 포함된 </a:t>
                      </a:r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개 이상의 칼럼이 함수 또는 수식을 사용하여 생성된 경우를 말하며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인덱스로 저장되기 전에 값이 계산 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함수기반 인덱스는 </a:t>
                      </a:r>
                      <a:r>
                        <a:rPr lang="en-US" altLang="ko-KR" sz="1400" dirty="0" smtClean="0"/>
                        <a:t>B-tree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Bitmap Index</a:t>
                      </a:r>
                      <a:r>
                        <a:rPr lang="ko-KR" altLang="en-US" sz="1400" dirty="0" smtClean="0"/>
                        <a:t>로 생성된다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err="1" smtClean="0"/>
                        <a:t>오라클의</a:t>
                      </a:r>
                      <a:r>
                        <a:rPr lang="ko-KR" altLang="en-US" sz="1400" dirty="0" smtClean="0"/>
                        <a:t> 경우 버전 </a:t>
                      </a:r>
                      <a:r>
                        <a:rPr lang="en-US" altLang="ko-KR" sz="1400" dirty="0" smtClean="0"/>
                        <a:t>8.1.x</a:t>
                      </a:r>
                      <a:r>
                        <a:rPr lang="ko-KR" altLang="en-US" sz="1400" dirty="0" smtClean="0"/>
                        <a:t>부터 사용할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인덱스의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 구분에 따른 인덱스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6496" y="1960348"/>
          <a:ext cx="9073008" cy="4621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/>
                <a:gridCol w="8136904"/>
              </a:tblGrid>
              <a:tr h="151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marL="58010" marR="58010" marT="29004" marB="29004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marL="58010" marR="58010" marT="29004" marB="29004">
                    <a:solidFill>
                      <a:srgbClr val="9BCD2D"/>
                    </a:solidFill>
                  </a:tcPr>
                </a:tc>
              </a:tr>
              <a:tr h="961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B-tree </a:t>
                      </a:r>
                      <a:r>
                        <a:rPr lang="ko-KR" altLang="en-US" sz="1200" dirty="0" smtClean="0"/>
                        <a:t>구조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인덱스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</a:t>
                      </a:r>
                      <a:r>
                        <a:rPr lang="en-US" altLang="ko-KR" sz="1200" dirty="0" smtClean="0"/>
                        <a:t>·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dirty="0" smtClean="0"/>
                        <a:t>B-tree </a:t>
                      </a:r>
                      <a:r>
                        <a:rPr lang="ko-KR" altLang="en-US" sz="1200" dirty="0" smtClean="0"/>
                        <a:t>구조 인덱스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일반적으로 생성되는 인덱스는 거의 대부분이 </a:t>
                      </a:r>
                      <a:r>
                        <a:rPr lang="en-US" altLang="ko-KR" sz="1200" dirty="0" smtClean="0"/>
                        <a:t>B-tree </a:t>
                      </a:r>
                      <a:r>
                        <a:rPr lang="ko-KR" altLang="en-US" sz="1200" dirty="0" smtClean="0"/>
                        <a:t>구조의 인덱스로 생성된다</a:t>
                      </a:r>
                      <a:r>
                        <a:rPr lang="en-US" altLang="ko-KR" sz="1200" dirty="0" smtClean="0"/>
                        <a:t>.  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같은 키 값을 가지고 있는 </a:t>
                      </a:r>
                      <a:r>
                        <a:rPr lang="en-US" altLang="ko-KR" sz="1200" dirty="0" smtClean="0"/>
                        <a:t>Row</a:t>
                      </a:r>
                      <a:r>
                        <a:rPr lang="ko-KR" altLang="en-US" sz="1200" dirty="0" smtClean="0"/>
                        <a:t>가 여러 개이면 키 값이 반복된다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모든 칼럼 값이 </a:t>
                      </a:r>
                      <a:r>
                        <a:rPr lang="en-US" altLang="ko-KR" sz="1200" dirty="0" smtClean="0"/>
                        <a:t>Null</a:t>
                      </a:r>
                      <a:r>
                        <a:rPr lang="ko-KR" altLang="en-US" sz="1200" dirty="0" smtClean="0"/>
                        <a:t>일 경우에는 인덱스는 만들어지지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DML </a:t>
                      </a:r>
                      <a:r>
                        <a:rPr lang="ko-KR" altLang="en-US" sz="1200" dirty="0" smtClean="0"/>
                        <a:t>문장의 </a:t>
                      </a:r>
                      <a:r>
                        <a:rPr lang="en-US" altLang="ko-KR" sz="1200" dirty="0" smtClean="0"/>
                        <a:t>WHERE</a:t>
                      </a:r>
                      <a:r>
                        <a:rPr lang="ko-KR" altLang="en-US" sz="1200" dirty="0" smtClean="0"/>
                        <a:t>절에 자주 나오는 칼럼에 대하여 데이터의 분포도가 테이블 전체의 약 </a:t>
                      </a:r>
                      <a:r>
                        <a:rPr lang="en-US" altLang="ko-KR" sz="1200" dirty="0" smtClean="0"/>
                        <a:t>10~15% </a:t>
                      </a:r>
                      <a:r>
                        <a:rPr lang="ko-KR" altLang="en-US" sz="1200" dirty="0" smtClean="0"/>
                        <a:t>이내의 범위일 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인덱스를 생성한다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하나의 테이블에 인덱스를 많이 만들면 </a:t>
                      </a:r>
                      <a:r>
                        <a:rPr lang="en-US" altLang="ko-KR" sz="1200" dirty="0" smtClean="0"/>
                        <a:t>UPDATE, DELETE </a:t>
                      </a:r>
                      <a:r>
                        <a:rPr lang="ko-KR" altLang="en-US" sz="1200" dirty="0" smtClean="0"/>
                        <a:t>작업의 실행 속도가 느려진다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한 개의 테이블에는 </a:t>
                      </a:r>
                      <a:r>
                        <a:rPr lang="en-US" altLang="ko-KR" sz="1200" dirty="0" smtClean="0"/>
                        <a:t>3~4</a:t>
                      </a:r>
                      <a:r>
                        <a:rPr lang="ko-KR" altLang="en-US" sz="1200" dirty="0" smtClean="0"/>
                        <a:t>개의 인덱스가 적당하다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</a:tr>
              <a:tr h="961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비트맵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인덱스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</a:t>
                      </a:r>
                      <a:r>
                        <a:rPr lang="en-US" altLang="ko-KR" sz="1200" dirty="0" smtClean="0"/>
                        <a:t>· </a:t>
                      </a:r>
                      <a:r>
                        <a:rPr lang="ko-KR" altLang="en-US" sz="1200" dirty="0" smtClean="0"/>
                        <a:t>비트맵 인덱스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  </a:t>
                      </a:r>
                      <a:r>
                        <a:rPr lang="ko-KR" altLang="en-US" sz="1200" dirty="0" err="1" smtClean="0"/>
                        <a:t>인덱스된</a:t>
                      </a:r>
                      <a:r>
                        <a:rPr lang="ko-KR" altLang="en-US" sz="1200" dirty="0" smtClean="0"/>
                        <a:t> 칼럼의 정보를 </a:t>
                      </a:r>
                      <a:r>
                        <a:rPr lang="en-US" altLang="ko-KR" sz="1200" dirty="0" smtClean="0"/>
                        <a:t>0</a:t>
                      </a:r>
                      <a:r>
                        <a:rPr lang="ko-KR" altLang="en-US" sz="1200" dirty="0" smtClean="0"/>
                        <a:t>과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의 값으로 표현하여 데이터를 검색할 때 사용되는 </a:t>
                      </a:r>
                      <a:r>
                        <a:rPr lang="en-US" altLang="ko-KR" sz="1200" dirty="0" smtClean="0"/>
                        <a:t>SQL</a:t>
                      </a:r>
                      <a:r>
                        <a:rPr lang="ko-KR" altLang="en-US" sz="1200" dirty="0" smtClean="0"/>
                        <a:t>문의 </a:t>
                      </a:r>
                      <a:r>
                        <a:rPr lang="en-US" altLang="ko-KR" sz="1200" dirty="0" smtClean="0"/>
                        <a:t>WHERE</a:t>
                      </a:r>
                      <a:r>
                        <a:rPr lang="ko-KR" altLang="en-US" sz="1200" dirty="0" smtClean="0"/>
                        <a:t>절에 정의된 </a:t>
                      </a:r>
                      <a:r>
                        <a:rPr lang="en-US" altLang="ko-KR" sz="1200" dirty="0" smtClean="0"/>
                        <a:t>AND, OR </a:t>
                      </a:r>
                      <a:r>
                        <a:rPr lang="ko-KR" altLang="en-US" sz="1200" dirty="0" smtClean="0"/>
                        <a:t>연산자에 의해 </a:t>
                      </a:r>
                      <a:r>
                        <a:rPr lang="en-US" altLang="ko-KR" sz="1200" dirty="0" smtClean="0"/>
                        <a:t>AND </a:t>
                      </a:r>
                      <a:r>
                        <a:rPr lang="ko-KR" altLang="en-US" sz="1200" dirty="0" smtClean="0"/>
                        <a:t>연산</a:t>
                      </a:r>
                      <a:r>
                        <a:rPr lang="en-US" altLang="ko-KR" sz="1200" dirty="0" smtClean="0"/>
                        <a:t>, OR </a:t>
                      </a:r>
                      <a:r>
                        <a:rPr lang="ko-KR" altLang="en-US" sz="1200" dirty="0" smtClean="0"/>
                        <a:t>연산을 실행하여 데이터를 검색하는 방법이다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인덱스를 적용하고자 하는 칼럼 값의 분포가 전체 행의 </a:t>
                      </a:r>
                      <a:r>
                        <a:rPr lang="en-US" altLang="ko-KR" sz="1200" dirty="0" smtClean="0"/>
                        <a:t>1% </a:t>
                      </a:r>
                      <a:r>
                        <a:rPr lang="ko-KR" altLang="en-US" sz="1200" dirty="0" smtClean="0"/>
                        <a:t>미만인 경우에 생성하게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인덱스한</a:t>
                      </a:r>
                      <a:r>
                        <a:rPr lang="ko-KR" altLang="en-US" sz="1200" dirty="0" smtClean="0"/>
                        <a:t> 칼럼 값의 변화가 거의 없어야 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인덱스 칼럼 값의 변화가 발생하면 테이블 전체 인덱스 데이터에 대해 인덱스를 다시 생성해야 하므로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비용이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</a:tr>
              <a:tr h="1193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클러스터링</a:t>
                      </a:r>
                      <a:endParaRPr lang="ko-KR" altLang="en-US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인덱스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</a:t>
                      </a:r>
                      <a:r>
                        <a:rPr lang="en-US" altLang="ko-KR" sz="1200" dirty="0" smtClean="0"/>
                        <a:t>·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클러스터링</a:t>
                      </a:r>
                      <a:r>
                        <a:rPr lang="ko-KR" altLang="en-US" sz="1200" dirty="0" smtClean="0"/>
                        <a:t> 인덱스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클러스터링</a:t>
                      </a:r>
                      <a:r>
                        <a:rPr lang="en-US" altLang="ko-KR" sz="1200" dirty="0" smtClean="0"/>
                        <a:t>(Clustering)</a:t>
                      </a:r>
                      <a:r>
                        <a:rPr lang="ko-KR" altLang="en-US" sz="1200" dirty="0" smtClean="0"/>
                        <a:t>이란 논리적으로 관련된 데이터를 물리적으로도 디스크상에 인접시켜 저장하는 것을 말한다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클러스터링은</a:t>
                      </a:r>
                      <a:r>
                        <a:rPr lang="ko-KR" altLang="en-US" sz="1200" dirty="0" smtClean="0"/>
                        <a:t> 관련된 데이터가 일반적으로 동시에 함께 사용된다는 특징을 이용하려는 것이다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클러스터링</a:t>
                      </a:r>
                      <a:r>
                        <a:rPr lang="ko-KR" altLang="en-US" sz="1200" dirty="0" smtClean="0"/>
                        <a:t> 인덱스는 키가 아닌 특정 필드 값을 정렬해서 그 값을 탐색 키로 이용한다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키가 아닌 필드를 탐색 키로 이용하기 때문에 탐색 키의 값은 중복될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수정이 자주 발생되지 않는 칼럼을 사용하며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하나의 테이블에는 단 하나의 </a:t>
                      </a:r>
                      <a:r>
                        <a:rPr lang="en-US" altLang="ko-KR" sz="1200" dirty="0" smtClean="0"/>
                        <a:t>Cluster </a:t>
                      </a:r>
                      <a:r>
                        <a:rPr lang="ko-KR" altLang="en-US" sz="1200" dirty="0" smtClean="0"/>
                        <a:t>인덱스를 생성할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칼럼 값이 다량 범위의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칼럼의 다량 데이터에 대한 검색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예 </a:t>
                      </a:r>
                      <a:r>
                        <a:rPr lang="en-US" altLang="ko-KR" sz="1200" dirty="0" smtClean="0"/>
                        <a:t>: LIKE, BETWEEN </a:t>
                      </a:r>
                      <a:r>
                        <a:rPr lang="ko-KR" altLang="en-US" sz="1200" dirty="0" smtClean="0"/>
                        <a:t>등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자주 하는 경우 생성한다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성능 향상을 위한 인덱스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 정보 확인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68524" y="2492896"/>
            <a:ext cx="8568952" cy="201622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1. DBA_INDEXES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DBA </a:t>
            </a:r>
            <a:r>
              <a:rPr lang="ko-KR" altLang="en-US" dirty="0" smtClean="0">
                <a:solidFill>
                  <a:schemeClr val="tx1"/>
                </a:solidFill>
              </a:rPr>
              <a:t>권한으로 확인할 수 있는 </a:t>
            </a:r>
            <a:r>
              <a:rPr lang="ko-KR" altLang="en-US" dirty="0" err="1" smtClean="0">
                <a:solidFill>
                  <a:schemeClr val="tx1"/>
                </a:solidFill>
              </a:rPr>
              <a:t>뷰이다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2. USER_INDEXES</a:t>
            </a:r>
            <a:r>
              <a:rPr lang="ko-KR" altLang="en-US" dirty="0" smtClean="0">
                <a:solidFill>
                  <a:schemeClr val="tx1"/>
                </a:solidFill>
              </a:rPr>
              <a:t>는 일반 사용자 권한으로 자신이 생성한 인덱스 정보를 확인할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수 있는 뷰이다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3. ALL_INDEXES</a:t>
            </a:r>
            <a:r>
              <a:rPr lang="ko-KR" altLang="en-US" dirty="0" smtClean="0">
                <a:solidFill>
                  <a:schemeClr val="tx1"/>
                </a:solidFill>
              </a:rPr>
              <a:t>는 일반 사용자 권한으로 다른 사용자가 생성한 인덱스 정보를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확인할 수 있는 뷰이다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성능 향상을 위한 인덱스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 </a:t>
            </a:r>
            <a:r>
              <a:rPr lang="ko-KR" altLang="en-US" dirty="0" err="1" smtClean="0"/>
              <a:t>재구축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9513" y="2564904"/>
            <a:ext cx="8766974" cy="30963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1.  </a:t>
            </a:r>
            <a:r>
              <a:rPr lang="ko-KR" altLang="en-US" sz="1600" dirty="0" smtClean="0">
                <a:solidFill>
                  <a:schemeClr val="tx1"/>
                </a:solidFill>
              </a:rPr>
              <a:t>존재하는 인덱스를 다른 테이블스페이스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Tablespace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로 옮길 필요가 있는 경우</a:t>
            </a:r>
          </a:p>
          <a:p>
            <a:pPr marL="342900" indent="-342900">
              <a:lnSpc>
                <a:spcPct val="125000"/>
              </a:lnSpc>
              <a:buAutoNum type="arabicPeriod" startAt="2"/>
            </a:pPr>
            <a:r>
              <a:rPr lang="ko-KR" altLang="en-US" sz="1600" dirty="0" smtClean="0">
                <a:solidFill>
                  <a:schemeClr val="tx1"/>
                </a:solidFill>
              </a:rPr>
              <a:t>테이블과 인덱스가 같은 테이블스페이스에 존재하거나 객체를 디스크로부터 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en-US" sz="1600" dirty="0" smtClean="0">
                <a:solidFill>
                  <a:schemeClr val="tx1"/>
                </a:solidFill>
              </a:rPr>
              <a:t>분산시킬 필요가 있는 경우</a:t>
            </a:r>
          </a:p>
          <a:p>
            <a:pPr marL="342900" indent="-342900">
              <a:lnSpc>
                <a:spcPct val="125000"/>
              </a:lnSpc>
              <a:buAutoNum type="arabicPeriod" startAt="3"/>
            </a:pPr>
            <a:r>
              <a:rPr lang="ko-KR" altLang="en-US" sz="1600" dirty="0" smtClean="0">
                <a:solidFill>
                  <a:schemeClr val="tx1"/>
                </a:solidFill>
              </a:rPr>
              <a:t>삭제된 테이블의 행이 많아 인덱스의 저장 공간이 반환되지 않고 사용할 수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en-US" sz="1600" dirty="0" smtClean="0">
                <a:solidFill>
                  <a:schemeClr val="tx1"/>
                </a:solidFill>
              </a:rPr>
              <a:t>없는 공간으로 남아 있는 경우</a:t>
            </a: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 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smtClean="0">
                <a:solidFill>
                  <a:schemeClr val="tx1"/>
                </a:solidFill>
              </a:rPr>
              <a:t>예를 들어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존재했던 번호는 삭제되고 새로운 번호로 데이터가 추가되었을 경우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기존의 인덱스에는 삭제된 번호의 저장 공간이 반환되지 않으므로 공간 활용 면에서 문제가 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이런 경우에는 인덱스를 재구축함으로써 공간을 효율적으로 활용하도록 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성능 향상을 위한 인덱스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 </a:t>
            </a:r>
            <a:r>
              <a:rPr lang="ko-KR" altLang="en-US" dirty="0" err="1" smtClean="0"/>
              <a:t>재구축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0512" y="1988840"/>
            <a:ext cx="8784976" cy="43924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smtClean="0">
                <a:solidFill>
                  <a:schemeClr val="tx1"/>
                </a:solidFill>
              </a:rPr>
              <a:t>기존 인덱스를 데이터 소스로 이용함으로써 인덱스 생성 시간을 단축시킬 수 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재구축</a:t>
            </a:r>
            <a:r>
              <a:rPr lang="ko-KR" altLang="en-US" sz="1600" dirty="0" smtClean="0">
                <a:solidFill>
                  <a:schemeClr val="tx1"/>
                </a:solidFill>
              </a:rPr>
              <a:t> 인덱스는 기존에 존재하는 인덱스를 데이터 소스로 하여 재구축한다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신규로 인덱스를 생성할 경우보다 기존의 인덱스를 활용하여 생성하면 인덱스를 생</a:t>
            </a: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성하는 속도가 더 향상된다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4. </a:t>
            </a:r>
            <a:r>
              <a:rPr lang="ko-KR" altLang="en-US" sz="1600" dirty="0" smtClean="0">
                <a:solidFill>
                  <a:schemeClr val="tx1"/>
                </a:solidFill>
              </a:rPr>
              <a:t>기존 인덱스를 이용하여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재구축</a:t>
            </a:r>
            <a:r>
              <a:rPr lang="ko-KR" altLang="en-US" sz="1600" dirty="0" smtClean="0">
                <a:solidFill>
                  <a:schemeClr val="tx1"/>
                </a:solidFill>
              </a:rPr>
              <a:t> 인덱스를 만들었을 경우에는 정렬이 필요 없으므로 </a:t>
            </a: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신규 인덱스를 만드는 것에 비해 속도가 향상된다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5. </a:t>
            </a:r>
            <a:r>
              <a:rPr lang="ko-KR" altLang="en-US" sz="1600" dirty="0" smtClean="0">
                <a:solidFill>
                  <a:schemeClr val="tx1"/>
                </a:solidFill>
              </a:rPr>
              <a:t>기존의 인덱스를 삭제한 후 생성하는 경우가 아니므로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개의 인덱스와 관련된 충분</a:t>
            </a: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한 테이블스페이스 공간이 필요하다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6.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재구축</a:t>
            </a:r>
            <a:r>
              <a:rPr lang="ko-KR" altLang="en-US" sz="1600" dirty="0" smtClean="0">
                <a:solidFill>
                  <a:schemeClr val="tx1"/>
                </a:solidFill>
              </a:rPr>
              <a:t> 인덱스를 구축한 후 기존 인덱스를 제거한다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따라서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재구축</a:t>
            </a:r>
            <a:r>
              <a:rPr lang="ko-KR" altLang="en-US" sz="1600" dirty="0" smtClean="0">
                <a:solidFill>
                  <a:schemeClr val="tx1"/>
                </a:solidFill>
              </a:rPr>
              <a:t> 인덱스를 구축</a:t>
            </a: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하는 동안 기존 인덱스 및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재구축</a:t>
            </a:r>
            <a:r>
              <a:rPr lang="ko-KR" altLang="en-US" sz="1600" dirty="0" smtClean="0">
                <a:solidFill>
                  <a:schemeClr val="tx1"/>
                </a:solidFill>
              </a:rPr>
              <a:t> 인덱스와 관련된 테이블스페이스에 대해서는 충</a:t>
            </a: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분한 공간이 필요하다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7.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재구축</a:t>
            </a:r>
            <a:r>
              <a:rPr lang="ko-KR" altLang="en-US" sz="1600" dirty="0" smtClean="0">
                <a:solidFill>
                  <a:schemeClr val="tx1"/>
                </a:solidFill>
              </a:rPr>
              <a:t> 인덱스는 삭제된 테이블 행의 정보를 포함하지 않기 때문에 공간을 효율적으로 사용한다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기존 인덱스는 삭제된 테이블 행의 정보를 포함하고 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성능 향상을 위한 인덱스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 </a:t>
            </a:r>
            <a:r>
              <a:rPr lang="ko-KR" altLang="en-US" dirty="0" err="1" smtClean="0"/>
              <a:t>재구축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인덱스 삭제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5-2 </a:t>
            </a:r>
            <a:r>
              <a:rPr lang="ko-KR" altLang="en-US" dirty="0" smtClean="0"/>
              <a:t>데이터베이스 설계를 위한 인덱스 활용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93603"/>
              </p:ext>
            </p:extLst>
          </p:nvPr>
        </p:nvGraphicFramePr>
        <p:xfrm>
          <a:off x="2284022" y="1988840"/>
          <a:ext cx="5261266" cy="27580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261266"/>
              </a:tblGrid>
              <a:tr h="216024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300" b="0" dirty="0" smtClean="0"/>
                        <a:t>SQL&gt; ALTER INDEX </a:t>
                      </a:r>
                      <a:r>
                        <a:rPr lang="en-US" altLang="ko-KR" sz="1300" b="0" dirty="0" err="1" smtClean="0"/>
                        <a:t>idx_ename_emp</a:t>
                      </a:r>
                      <a:r>
                        <a:rPr lang="en-US" altLang="ko-KR" sz="1300" b="0" dirty="0" smtClean="0"/>
                        <a:t> REBUILD TABLESPACE indx02;</a:t>
                      </a:r>
                      <a:endParaRPr lang="ko-KR" altLang="en-US" sz="1300" b="0" dirty="0" smtClean="0"/>
                    </a:p>
                  </a:txBody>
                  <a:tcPr marL="54065" marR="54065" marT="27032" marB="27032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38346"/>
              </p:ext>
            </p:extLst>
          </p:nvPr>
        </p:nvGraphicFramePr>
        <p:xfrm>
          <a:off x="2322367" y="3068960"/>
          <a:ext cx="5261266" cy="28803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261266"/>
              </a:tblGrid>
              <a:tr h="288032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300" b="0" dirty="0" smtClean="0"/>
                        <a:t>SQL&gt; DROP INDEX </a:t>
                      </a:r>
                      <a:r>
                        <a:rPr lang="en-US" altLang="ko-KR" sz="1300" b="0" dirty="0" err="1" smtClean="0"/>
                        <a:t>idx_ename_emp</a:t>
                      </a:r>
                      <a:r>
                        <a:rPr lang="en-US" altLang="ko-KR" sz="1300" b="0" dirty="0" smtClean="0"/>
                        <a:t>;</a:t>
                      </a:r>
                      <a:endParaRPr lang="ko-KR" altLang="en-US" sz="1300" b="0" dirty="0" smtClean="0"/>
                    </a:p>
                  </a:txBody>
                  <a:tcPr marL="54065" marR="54065" marT="27032" marB="27032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SECTION 07 </a:t>
            </a:r>
            <a:r>
              <a:rPr lang="ko-KR" altLang="en-US" dirty="0" smtClean="0"/>
              <a:t> </a:t>
            </a:r>
            <a:r>
              <a:rPr lang="en-US" altLang="ko-KR" dirty="0" smtClean="0"/>
              <a:t>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7-1 </a:t>
            </a:r>
            <a:r>
              <a:rPr lang="ko-KR" altLang="en-US" dirty="0" err="1" smtClean="0"/>
              <a:t>엔티티와</a:t>
            </a:r>
            <a:r>
              <a:rPr lang="ko-KR" altLang="en-US" dirty="0" smtClean="0"/>
              <a:t> 속성을 추출 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7-2 ERD </a:t>
            </a:r>
            <a:r>
              <a:rPr lang="ko-KR" altLang="en-US" dirty="0" smtClean="0"/>
              <a:t>작성하기 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7-3 </a:t>
            </a:r>
            <a:r>
              <a:rPr lang="ko-KR" altLang="en-US" dirty="0" smtClean="0"/>
              <a:t>관계 스키마 작성하기 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7-4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(data dictionary) </a:t>
            </a:r>
            <a:r>
              <a:rPr lang="ko-KR" altLang="en-US" dirty="0" smtClean="0"/>
              <a:t>정의하기 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7-5 </a:t>
            </a:r>
            <a:r>
              <a:rPr lang="ko-KR" altLang="en-US" dirty="0" smtClean="0"/>
              <a:t>테이블 기술서 작성하기 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역정규화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Denormalization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시스템 성능을 고려해서 기존 설계를 재구성하는 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칼럼 역정규화</a:t>
            </a:r>
            <a:r>
              <a:rPr lang="en-US" altLang="ko-KR" dirty="0"/>
              <a:t>(</a:t>
            </a:r>
            <a:r>
              <a:rPr lang="ko-KR" altLang="en-US" dirty="0"/>
              <a:t>데이터의 중복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칼럼 역정규화는 이와는 반대로 테이블 간의 조인을 줄이고자 데이터의 중복을 허용하는 방법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 smtClean="0"/>
              <a:t>5-3 </a:t>
            </a:r>
            <a:r>
              <a:rPr lang="ko-KR" altLang="en-US" sz="2000" dirty="0" smtClean="0"/>
              <a:t>데이터베이스 설계를 위한 역정규화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Denormalization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조인 연산이 필요한 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칼럼 역정규화</a:t>
            </a:r>
            <a:r>
              <a:rPr lang="en-US" altLang="ko-KR" dirty="0"/>
              <a:t>(</a:t>
            </a:r>
            <a:r>
              <a:rPr lang="ko-KR" altLang="en-US" dirty="0"/>
              <a:t>데이터의 중복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조인 연산이 필요하지 않은 경우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 smtClean="0"/>
              <a:t>5-3 </a:t>
            </a:r>
            <a:r>
              <a:rPr lang="ko-KR" altLang="en-US" sz="2000" dirty="0" smtClean="0"/>
              <a:t>데이터베이스 설계를 위한 역정규화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Denormalization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3677" y="1484784"/>
            <a:ext cx="659169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086810" y="306896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263 Page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00938" y="60932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264 Page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2920" y="4221088"/>
            <a:ext cx="4468018" cy="231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테이블 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 분리는 말 그대로 테이블 하나를 여러 테이블로 분리하는 방법</a:t>
            </a:r>
            <a:endParaRPr lang="en-US" altLang="ko-KR" dirty="0" smtClean="0"/>
          </a:p>
          <a:p>
            <a:r>
              <a:rPr lang="ko-KR" altLang="en-US" dirty="0" smtClean="0"/>
              <a:t>사진 칼럼을 포함한 학생 테이블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분리된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_</a:t>
            </a:r>
            <a:r>
              <a:rPr lang="ko-KR" altLang="en-US" dirty="0"/>
              <a:t>사진 테이블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 smtClean="0"/>
              <a:t>5-3 </a:t>
            </a:r>
            <a:r>
              <a:rPr lang="ko-KR" altLang="en-US" sz="2000" dirty="0" smtClean="0"/>
              <a:t>데이터베이스 설계를 위한 역정규화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Denormalization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6" y="1887925"/>
            <a:ext cx="3888432" cy="201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601617" y="358785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265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6696" y="4293096"/>
            <a:ext cx="5410719" cy="200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656831" y="587727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테이블 통합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 통합은 정규화를 통해서 나눈 테이블을 다시 하나의 테이블로 통합하는 작업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통합한 학생정보 테이블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 smtClean="0"/>
              <a:t>5-3 </a:t>
            </a:r>
            <a:r>
              <a:rPr lang="ko-KR" altLang="en-US" sz="2000" dirty="0" smtClean="0"/>
              <a:t>데이터베이스 설계를 위한 역정규화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Denormalization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904" y="2779658"/>
            <a:ext cx="7135496" cy="302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381284" y="580526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요약 테이블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요약 테이블은 논리적 결합 작업으로 시스템의 성능이 저하되는 단점을 개선하려고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         성적 테이블                                               성적요약 테이블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 smtClean="0"/>
              <a:t>5-3 </a:t>
            </a:r>
            <a:r>
              <a:rPr lang="ko-KR" altLang="en-US" sz="2000" dirty="0" smtClean="0"/>
              <a:t>데이터베이스 설계를 위한 역정규화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Denormalization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712640" y="2852936"/>
            <a:ext cx="5914333" cy="3288730"/>
            <a:chOff x="1712640" y="2852936"/>
            <a:chExt cx="5914333" cy="3288730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640" y="2852936"/>
              <a:ext cx="1234730" cy="3288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1152" y="2852936"/>
              <a:ext cx="1305821" cy="1531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0"/>
          <p:cNvSpPr/>
          <p:nvPr/>
        </p:nvSpPr>
        <p:spPr>
          <a:xfrm>
            <a:off x="6454857" y="449730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데이터베이스 용량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테이블에 저장해야 할 </a:t>
            </a:r>
            <a:r>
              <a:rPr lang="ko-KR" altLang="en-US" dirty="0" err="1" smtClean="0"/>
              <a:t>데이터양과</a:t>
            </a:r>
            <a:r>
              <a:rPr lang="ko-KR" altLang="en-US" dirty="0" smtClean="0"/>
              <a:t> 각종 오브젝트가 차지하는 볼륨이 얼마나 많은 디스크 공간을 차지할 것인지 예측하여 반영하는 것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데이터베이스 용량 분석의 목적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데이터베이스 용량 분석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 용량 산정 순서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물리적 설계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5-4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데이터베이스 용량 설계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884" y="4715877"/>
            <a:ext cx="8530233" cy="144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8046001" y="61802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268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요소로 전환</a:t>
            </a:r>
            <a:endParaRPr lang="en-US" altLang="ko-KR" dirty="0" smtClean="0"/>
          </a:p>
          <a:p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데이터베이스의 구축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69202" y="2276872"/>
          <a:ext cx="8567596" cy="273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7943"/>
                <a:gridCol w="2523788"/>
                <a:gridCol w="2855865"/>
              </a:tblGrid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논리적 설계 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데이터 모델링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marL="84338" marR="84338" marT="42169" marB="421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물리적 설계</a:t>
                      </a:r>
                      <a:endParaRPr lang="ko-KR" altLang="en-US" sz="1600" b="1" dirty="0"/>
                    </a:p>
                  </a:txBody>
                  <a:tcPr marL="84338" marR="84338" marT="42169" marB="421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데이터베이스</a:t>
                      </a:r>
                      <a:endParaRPr lang="ko-KR" altLang="en-US" sz="1600" b="1" dirty="0"/>
                    </a:p>
                  </a:txBody>
                  <a:tcPr marL="84338" marR="84338" marT="42169" marB="42169">
                    <a:solidFill>
                      <a:srgbClr val="9BCD2D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/>
                        <a:t>엔티티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(entity)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테이블 </a:t>
                      </a:r>
                      <a:r>
                        <a:rPr lang="en-US" altLang="ko-KR" sz="1600" b="0" dirty="0" smtClean="0"/>
                        <a:t>(table)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테이블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속성 </a:t>
                      </a:r>
                      <a:r>
                        <a:rPr lang="en-US" altLang="ko-KR" sz="1600" b="0" dirty="0" smtClean="0"/>
                        <a:t>(attribute)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칼럼 </a:t>
                      </a:r>
                      <a:r>
                        <a:rPr lang="en-US" altLang="ko-KR" sz="1600" b="0" dirty="0" smtClean="0"/>
                        <a:t>(column)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칼럼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주 </a:t>
                      </a:r>
                      <a:r>
                        <a:rPr lang="ko-KR" altLang="en-US" sz="1600" b="0" dirty="0" err="1" smtClean="0"/>
                        <a:t>식별자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(primary</a:t>
                      </a:r>
                      <a:r>
                        <a:rPr lang="en-US" altLang="ko-KR" sz="1600" b="0" baseline="0" dirty="0" smtClean="0"/>
                        <a:t> </a:t>
                      </a:r>
                      <a:r>
                        <a:rPr lang="en-US" altLang="ko-KR" sz="1600" b="0" dirty="0" smtClean="0"/>
                        <a:t>identifier)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/>
                        <a:t>기본키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(primary key)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/>
                        <a:t>기본키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/>
                        <a:t>외래식별자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(foreign identifier)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/>
                        <a:t>외래키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(foreign key)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/>
                        <a:t>외래키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관계</a:t>
                      </a:r>
                      <a:r>
                        <a:rPr lang="en-US" altLang="ko-KR" sz="1600" b="0" dirty="0" smtClean="0"/>
                        <a:t>(relationship)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관계</a:t>
                      </a:r>
                      <a:r>
                        <a:rPr lang="en-US" altLang="ko-KR" sz="1600" b="0" dirty="0" smtClean="0"/>
                        <a:t>(relationship)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-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관계의 </a:t>
                      </a:r>
                      <a:r>
                        <a:rPr lang="ko-KR" altLang="en-US" sz="1600" b="0" dirty="0" err="1" smtClean="0"/>
                        <a:t>카디날리티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관계의 </a:t>
                      </a:r>
                      <a:r>
                        <a:rPr lang="ko-KR" altLang="en-US" sz="1600" b="0" dirty="0" err="1" smtClean="0"/>
                        <a:t>카디날리티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-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관계의 참여도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/>
                        <a:t>관계의 참여도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/>
                    </a:p>
                  </a:txBody>
                  <a:tcPr marL="84338" marR="84338" marT="42169" marB="42169"/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3512840" y="2780928"/>
            <a:ext cx="2952328" cy="2051680"/>
            <a:chOff x="3512840" y="2780928"/>
            <a:chExt cx="2952328" cy="2051680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512840" y="2780928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3512840" y="3111295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3512840" y="3454401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3512840" y="378904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512840" y="414908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3512840" y="4492186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3512840" y="483102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105128" y="450912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105128" y="483102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105128" y="2780928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105128" y="3140968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105128" y="3474019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6105128" y="378904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6105128" y="3933056"/>
              <a:ext cx="360040" cy="216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테이블기술서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 기술서는 개별 테이블에 대한 보다 자세한 문서화 수단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데이터베이스의 구축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6-1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테이블 기술서 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4855" y="1988840"/>
            <a:ext cx="6116290" cy="446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8040852" y="608065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270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업무 </a:t>
            </a:r>
            <a:r>
              <a:rPr lang="ko-KR" altLang="en-US" dirty="0" err="1" smtClean="0"/>
              <a:t>기술서에서</a:t>
            </a:r>
            <a:r>
              <a:rPr lang="ko-KR" altLang="en-US" dirty="0" smtClean="0"/>
              <a:t> 명사를 밑줄 그어서 표시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7-1</a:t>
            </a:r>
            <a:r>
              <a:rPr lang="en-US" altLang="ko-KR" sz="2000" dirty="0" smtClean="0"/>
              <a:t> </a:t>
            </a:r>
            <a:r>
              <a:rPr lang="ko-KR" altLang="en-US" dirty="0" err="1" smtClean="0"/>
              <a:t>엔티티와</a:t>
            </a:r>
            <a:r>
              <a:rPr lang="ko-KR" altLang="en-US" dirty="0" smtClean="0"/>
              <a:t> 속성을 추출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2348880"/>
            <a:ext cx="43204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92560" y="2636912"/>
            <a:ext cx="50405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12640" y="2636912"/>
            <a:ext cx="7200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48744" y="2636912"/>
            <a:ext cx="93610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416496" y="1772816"/>
            <a:ext cx="9217024" cy="4824536"/>
            <a:chOff x="416496" y="1772816"/>
            <a:chExt cx="9217024" cy="48245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16496" y="1772816"/>
              <a:ext cx="9217024" cy="482453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1.  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를 대여하기 위해서는 회원 가입을 해야 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회원 가입 시에는 회원에 대한 이름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민번호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전화번호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핸드폰번호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이메일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우편번호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주소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등록일 등을 기록해 둔다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가입자는 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   관심 장르를 설정하여 신 프로 입고 시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이메일을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발송한다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2.  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에 대한 정보는 영화제목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제작사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주연배우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감독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영화출시일 등의 상세 정보를 관리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   해야 하며 각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에 대한 파손 여부와 대여 여부 등의 상태정보도 관리되어야 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3.  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는 장르로 구분해서 체계적으로 관리된다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4.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대여는 신 프로의 경우에는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대여일이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기본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일이며 구 프로인 경우에는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일이 기본 대여일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    이며 대여료는 신 프로의 경우에는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2000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원이며 구 프로인 경우에는 대여료가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원이다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5.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미납회원 관리와 함께 연체되었을 경우 하루에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500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원 연체료가 누적된다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 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가 파손되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    거나 망실된 경우 해당 회원은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DVD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가격을 변상해야 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 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6. 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회원이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를 대여할 경우 대여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회당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점씩의 포인트 점수를 부여하고 포인트 점수가 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    10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점이 되면 무료로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DVD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하나를 대여할 수 있도록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포인트제를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운영하고자 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7.  DVD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대여점 운영자는 금전상의 관리를 위해서 일별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월별 매출액과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DVD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가 대여된 횟수를 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    알고 싶어 한다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.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481392" y="2348880"/>
              <a:ext cx="360040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800872" y="2636912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520952" y="2636912"/>
              <a:ext cx="720080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385048" y="2636912"/>
              <a:ext cx="43204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961112" y="2636912"/>
              <a:ext cx="50405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945243" y="3259583"/>
              <a:ext cx="64807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817806" y="3259583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643762" y="3259583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73990" y="3268050"/>
              <a:ext cx="43204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066988" y="3268050"/>
              <a:ext cx="86409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17296" y="3259583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1712640" y="4157547"/>
              <a:ext cx="648072" cy="1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584848" y="4166014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033120" y="4788685"/>
              <a:ext cx="43204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478262" y="5398617"/>
              <a:ext cx="55485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363487" y="6004354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905328" y="6021288"/>
              <a:ext cx="104609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985448" y="2348880"/>
              <a:ext cx="21602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992560" y="2348880"/>
              <a:ext cx="50405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992560" y="2636912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750780" y="2636912"/>
              <a:ext cx="720080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2686884" y="2636912"/>
              <a:ext cx="93610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정의서에</a:t>
            </a:r>
            <a:r>
              <a:rPr lang="ko-KR" altLang="en-US" dirty="0" smtClean="0"/>
              <a:t> 기록한다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7-1</a:t>
            </a:r>
            <a:r>
              <a:rPr lang="en-US" altLang="ko-KR" sz="2000" dirty="0" smtClean="0"/>
              <a:t> </a:t>
            </a:r>
            <a:r>
              <a:rPr lang="ko-KR" altLang="en-US" dirty="0" err="1" smtClean="0"/>
              <a:t>엔티티와</a:t>
            </a:r>
            <a:r>
              <a:rPr lang="ko-KR" altLang="en-US" dirty="0" smtClean="0"/>
              <a:t> 속성을 추출</a:t>
            </a:r>
            <a:endParaRPr lang="ko-KR" altLang="en-US" dirty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740532" y="2060848"/>
          <a:ext cx="8424936" cy="311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66967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엔티티</a:t>
                      </a:r>
                      <a:r>
                        <a:rPr lang="ko-KR" altLang="en-US" sz="1400" b="1" dirty="0" smtClean="0"/>
                        <a:t> 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포함 속성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rgbClr val="9BCD2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주민번호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전화번호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핸드폰번호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이메일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우편번호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주소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등록일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관심장르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포인트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DVD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DVD </a:t>
                      </a:r>
                      <a:r>
                        <a:rPr lang="ko-KR" altLang="en-US" sz="1400" dirty="0" smtClean="0"/>
                        <a:t>코드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영화코드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영화코드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영화제목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제작사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주연배우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감독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영화출시일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신구구분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장르코드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장르코드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장르명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대여기준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신구프로구분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대여일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대여료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매출 통계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신구프로구분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장르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날짜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매출액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대여횟수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대여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대여번호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회원번호</a:t>
                      </a:r>
                      <a:r>
                        <a:rPr lang="en-US" altLang="ko-KR" sz="1400" dirty="0" smtClean="0"/>
                        <a:t>, DVD </a:t>
                      </a:r>
                      <a:r>
                        <a:rPr lang="ko-KR" altLang="en-US" sz="1400" dirty="0" smtClean="0"/>
                        <a:t>코드 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세계의 데이터로 변환하기 위한 데이터베이스 모델링 과정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데이터베이스 설계의 개념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3129" y="2492896"/>
            <a:ext cx="7379742" cy="321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7470755" y="570970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225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 smtClean="0">
                <a:solidFill>
                  <a:srgbClr val="9BBB59">
                    <a:lumMod val="75000"/>
                  </a:srgbClr>
                </a:solidFill>
              </a:rPr>
              <a:t>ERD</a:t>
            </a:r>
            <a:endParaRPr lang="en-US" altLang="ko-KR" dirty="0">
              <a:solidFill>
                <a:srgbClr val="9BBB59">
                  <a:lumMod val="75000"/>
                </a:srgbClr>
              </a:solidFill>
            </a:endParaRPr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7-2</a:t>
            </a:r>
            <a:r>
              <a:rPr lang="en-US" altLang="ko-KR" sz="2000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작성하기 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259" y="2348880"/>
            <a:ext cx="885548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193360" y="5373216"/>
            <a:ext cx="1361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272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ERD</a:t>
            </a:r>
            <a:r>
              <a:rPr lang="ko-KR" altLang="en-US" dirty="0" smtClean="0"/>
              <a:t>는 관계 스키마로 변환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7-3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관계 스키마 작성하기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884548" y="2204864"/>
            <a:ext cx="8460940" cy="3642030"/>
            <a:chOff x="884548" y="2204864"/>
            <a:chExt cx="8460940" cy="364203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84548" y="2204864"/>
              <a:ext cx="8460940" cy="364203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회원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회원번호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이름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주민번호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전화번호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핸드폰번호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이메일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우편번호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주소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등록일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관심장르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포인트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</a:rPr>
                <a:t>DVD(DVD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상태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영화코드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영화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영화코드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영화제목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제작사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주연배우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감독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영화출시일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신구구분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장르코드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장르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장르코드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장르명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대여기준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신구프로구분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대여일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대여료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대여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회원번호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DVD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대여일자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반납일자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반납상태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매출 통계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신구프로구분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장르코드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날짜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매출액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대여횟수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568624" y="3140968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640632" y="3700098"/>
              <a:ext cx="86409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1640632" y="4005064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632165" y="4310030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2055746" y="4619268"/>
              <a:ext cx="115212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089614" y="5237667"/>
              <a:ext cx="122413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엔티티</a:t>
            </a:r>
            <a:r>
              <a:rPr lang="ko-KR" altLang="en-US" dirty="0" smtClean="0"/>
              <a:t> 이름과 속성 이름들을 모아 리스트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58908" y="1950700"/>
          <a:ext cx="3013968" cy="4370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984"/>
                <a:gridCol w="1506984"/>
              </a:tblGrid>
              <a:tr h="2704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9525" marR="9525" marT="952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엔티티</a:t>
                      </a:r>
                      <a:r>
                        <a:rPr lang="ko-KR" altLang="en-US" sz="1600" b="1" dirty="0" smtClean="0"/>
                        <a:t> 명</a:t>
                      </a:r>
                      <a:endParaRPr lang="ko-KR" altLang="en-US" sz="1600" b="1" dirty="0"/>
                    </a:p>
                  </a:txBody>
                  <a:tcPr marL="76818" marR="76818" marT="38409" marB="38409" anchor="ctr">
                    <a:solidFill>
                      <a:srgbClr val="9BCD2D"/>
                    </a:solidFill>
                  </a:tcPr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9525" marR="9525" marT="9525" marB="0" anchor="ctr"/>
                </a:tc>
                <a:tc rowSpan="11"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회원이름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전화번호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핸드폰번호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우편번호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관심장르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포인트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장르</a:t>
                      </a:r>
                      <a:endParaRPr lang="ko-KR" altLang="en-US" sz="16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장르명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623065" y="1950700"/>
          <a:ext cx="3013968" cy="4370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984"/>
                <a:gridCol w="1506984"/>
              </a:tblGrid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9525" marR="9525" marT="952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엔티티</a:t>
                      </a:r>
                      <a:r>
                        <a:rPr lang="ko-KR" altLang="en-US" sz="1600" b="1" dirty="0" smtClean="0"/>
                        <a:t> 명</a:t>
                      </a:r>
                      <a:endParaRPr lang="ko-KR" altLang="en-US" sz="1600" b="1" dirty="0"/>
                    </a:p>
                  </a:txBody>
                  <a:tcPr marL="76818" marR="76818" marT="38409" marB="38409" anchor="ctr">
                    <a:solidFill>
                      <a:srgbClr val="9BCD2D"/>
                    </a:solidFill>
                  </a:tcPr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영화</a:t>
                      </a:r>
                      <a:endParaRPr lang="ko-KR" altLang="en-US" sz="15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영화제목 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제작사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주연배우 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영화출시일 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신구구분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신구프로구분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매출통계</a:t>
                      </a:r>
                      <a:endParaRPr lang="ko-KR" altLang="en-US" sz="15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매출액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대여횟수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787222" y="1954972"/>
          <a:ext cx="3013968" cy="4370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984"/>
                <a:gridCol w="1506984"/>
              </a:tblGrid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9525" marR="9525" marT="952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엔티티</a:t>
                      </a:r>
                      <a:r>
                        <a:rPr lang="ko-KR" altLang="en-US" sz="1600" b="1" dirty="0" smtClean="0"/>
                        <a:t> 명</a:t>
                      </a:r>
                      <a:endParaRPr lang="ko-KR" altLang="en-US" sz="1600" b="1" dirty="0"/>
                    </a:p>
                  </a:txBody>
                  <a:tcPr marL="76818" marR="76818" marT="38409" marB="38409" anchor="ctr">
                    <a:solidFill>
                      <a:srgbClr val="9BCD2D"/>
                    </a:solidFill>
                  </a:tcPr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대여번호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대여</a:t>
                      </a:r>
                      <a:endParaRPr lang="ko-KR" altLang="en-US" sz="15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대여일자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반납일자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반납상태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신구프로구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대여기준</a:t>
                      </a:r>
                      <a:endParaRPr lang="ko-KR" altLang="en-US" sz="15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대여일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대여료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DVD</a:t>
                      </a:r>
                      <a:endParaRPr lang="ko-KR" altLang="en-US" sz="1500" dirty="0"/>
                    </a:p>
                  </a:txBody>
                  <a:tcPr marL="76818" marR="76818" marT="38409" marB="38409" anchor="ctr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</a:tr>
              <a:tr h="31154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6818" marR="76818" marT="38409" marB="384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엔티티</a:t>
            </a:r>
            <a:r>
              <a:rPr lang="ko-KR" altLang="en-US" dirty="0" smtClean="0"/>
              <a:t> 이름이나 속성 이름이 여러 단어를 포함할 경우 분리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1)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196610" y="1912593"/>
          <a:ext cx="5492695" cy="45407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539"/>
                <a:gridCol w="1098539"/>
                <a:gridCol w="1098539"/>
                <a:gridCol w="1098539"/>
                <a:gridCol w="1098539"/>
              </a:tblGrid>
              <a:tr h="3299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/>
                        <a:t>속성 명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2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3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/>
                        <a:t>엔티티</a:t>
                      </a:r>
                      <a:r>
                        <a:rPr lang="ko-KR" altLang="en-US" sz="1700" dirty="0" smtClean="0"/>
                        <a:t> 명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주민번호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전화번호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전화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핸드폰번호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핸드폰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이메일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우편번호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우편번호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등록일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등록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관심장르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관심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포인트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포인트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장르명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엔티티</a:t>
            </a:r>
            <a:r>
              <a:rPr lang="ko-KR" altLang="en-US" dirty="0" smtClean="0"/>
              <a:t> 이름이나 속성 이름이 여러 단어를 포함할 경우 분리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2)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306397" y="1628800"/>
          <a:ext cx="5293207" cy="47884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8451"/>
                <a:gridCol w="864096"/>
                <a:gridCol w="946967"/>
                <a:gridCol w="1029838"/>
                <a:gridCol w="1173855"/>
              </a:tblGrid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속성 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57" marR="10757" marT="10757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엔티티</a:t>
                      </a:r>
                      <a:r>
                        <a:rPr lang="ko-KR" altLang="en-US" sz="1600" dirty="0" smtClean="0"/>
                        <a:t> 명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/>
                        <a:t>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영화제목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제목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제작사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제작사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주연배우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주연배우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감독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감독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50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영화출시일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</a:t>
                      </a:r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출시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신구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50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신구프로구분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신구</a:t>
                      </a:r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프로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/>
                        <a:t>매출통계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날짜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매출액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대여횟수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횟수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엔티티</a:t>
            </a:r>
            <a:r>
              <a:rPr lang="ko-KR" altLang="en-US" dirty="0" smtClean="0"/>
              <a:t> 이름이나 속성 이름이 여러 단어를 포함할 경우 분리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3)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324709" y="1772816"/>
          <a:ext cx="5256583" cy="47381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115"/>
                <a:gridCol w="882118"/>
                <a:gridCol w="966718"/>
                <a:gridCol w="1051316"/>
                <a:gridCol w="1051316"/>
              </a:tblGrid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속성 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57" marR="10757" marT="10757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엔티티</a:t>
                      </a:r>
                      <a:r>
                        <a:rPr lang="ko-KR" altLang="en-US" sz="1600" dirty="0" smtClean="0"/>
                        <a:t> 명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/>
                        <a:t>대여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회원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DVD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대여일자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반납일자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반납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4676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반납상태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반납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상태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신구프로구분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신구</a:t>
                      </a:r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프로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/>
                        <a:t>대여기준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4676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/>
                        <a:t>DVD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상태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상태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마지막 단어를 기준으로 정렬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05855" y="1560539"/>
          <a:ext cx="5894290" cy="49648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8858"/>
                <a:gridCol w="1178858"/>
                <a:gridCol w="1178858"/>
                <a:gridCol w="1178858"/>
                <a:gridCol w="1178858"/>
              </a:tblGrid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엔티티</a:t>
                      </a:r>
                      <a:r>
                        <a:rPr lang="ko-KR" altLang="en-US" sz="1600" b="1" dirty="0" smtClean="0"/>
                        <a:t> 명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신구구분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신구프로구분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신구</a:t>
                      </a:r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신구프로구분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신구</a:t>
                      </a:r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대여기준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대여료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대여기준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전화번호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전화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핸드폰번호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핸드폰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마지막 단어를 기준으로 정렬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05855" y="1560539"/>
          <a:ext cx="5755455" cy="50474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1091"/>
                <a:gridCol w="1151091"/>
                <a:gridCol w="1151091"/>
                <a:gridCol w="1151091"/>
                <a:gridCol w="1151091"/>
              </a:tblGrid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엔티티</a:t>
                      </a:r>
                      <a:r>
                        <a:rPr lang="ko-KR" altLang="en-US" sz="1600" b="1" dirty="0" smtClean="0"/>
                        <a:t> 명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반납상태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영화제목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우편번호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우편번호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대여기준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영화출시일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</a:t>
                      </a:r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반납일자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관심장르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제작사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제작사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주연배우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주연배우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마지막 단어를 기준으로 정렬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75273" y="2564904"/>
          <a:ext cx="5755455" cy="31586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1091"/>
                <a:gridCol w="1151091"/>
                <a:gridCol w="1151091"/>
                <a:gridCol w="1151091"/>
                <a:gridCol w="1151091"/>
              </a:tblGrid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엔티티</a:t>
                      </a:r>
                      <a:r>
                        <a:rPr lang="ko-KR" altLang="en-US" sz="1600" b="1" dirty="0" smtClean="0"/>
                        <a:t> 명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포인트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포인트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단어에 대해 영어 단어를 붙이고 용어의 의미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28665" y="1527940"/>
          <a:ext cx="6192687" cy="50528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265"/>
                <a:gridCol w="1620555"/>
                <a:gridCol w="1080371"/>
                <a:gridCol w="2083496"/>
              </a:tblGrid>
              <a:tr h="3169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약어</a:t>
                      </a:r>
                      <a:endParaRPr lang="ko-KR" altLang="en-US" sz="16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설명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DVD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digital  video disc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dvd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정보를 관리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감독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director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영화 감독 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category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cate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항목 간의 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날짜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일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일자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날짜를 저장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대여에 관련된 관리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등록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join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새로운 회원 가입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료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요금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매출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sales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매출 실적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명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명칭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반납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return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ret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/>
                        <a:t>DVD</a:t>
                      </a:r>
                      <a:r>
                        <a:rPr lang="ko-KR" altLang="en-US" sz="1400" u="none" strike="noStrike" dirty="0"/>
                        <a:t>를 대여한 후 반납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no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상태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현재 상태를 알림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3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new  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new_old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신 프로인지 구 프로인지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우편번호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zipcode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email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데이터베이스 생명주기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요구 </a:t>
            </a:r>
            <a:r>
              <a:rPr lang="ko-KR" altLang="en-US" dirty="0"/>
              <a:t>조건 분석</a:t>
            </a:r>
            <a:r>
              <a:rPr lang="en-US" altLang="ko-KR" dirty="0"/>
              <a:t>(requirements analysis)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 smtClean="0"/>
              <a:t>설계</a:t>
            </a:r>
            <a:r>
              <a:rPr lang="en-US" altLang="ko-KR" dirty="0"/>
              <a:t>(design)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 smtClean="0"/>
              <a:t>구현</a:t>
            </a:r>
            <a:r>
              <a:rPr lang="en-US" altLang="ko-KR" dirty="0"/>
              <a:t>(implementation)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 smtClean="0"/>
              <a:t>운영</a:t>
            </a:r>
            <a:r>
              <a:rPr lang="en-US" altLang="ko-KR" dirty="0"/>
              <a:t>(operation)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 smtClean="0"/>
              <a:t>감시와 </a:t>
            </a:r>
            <a:r>
              <a:rPr lang="ko-KR" altLang="en-US" dirty="0"/>
              <a:t>개선</a:t>
            </a:r>
            <a:r>
              <a:rPr lang="en-US" altLang="ko-KR" dirty="0"/>
              <a:t>(monitoring and tuning)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데이터베이스 생명주기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데이터베이스 설계의 개념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880" y="1543434"/>
            <a:ext cx="2214555" cy="260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107270" y="377974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226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단어에 대해 영어 단어를 붙이고 용어의 의미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7-4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용어사전</a:t>
            </a:r>
            <a:r>
              <a:rPr lang="en-US" altLang="ko-KR" dirty="0" smtClean="0"/>
              <a:t>(data dictionary)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69989" y="1527119"/>
          <a:ext cx="7566023" cy="50387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8453"/>
                <a:gridCol w="1649952"/>
                <a:gridCol w="1055969"/>
                <a:gridCol w="3351649"/>
              </a:tblGrid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약어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설명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movie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genre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 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전화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telephone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tel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회원의 전화번호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제목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 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제작사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production company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pro_comp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DVD </a:t>
                      </a:r>
                      <a:r>
                        <a:rPr lang="ko-KR" altLang="en-US" sz="1400" u="none" strike="noStrike" dirty="0"/>
                        <a:t>제작 회사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reg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주민 등록 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address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addr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회원의 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주연배우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actor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영화에 출연한 배우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출시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launch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영화가 출시된 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포인트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DVD </a:t>
                      </a:r>
                      <a:r>
                        <a:rPr lang="ko-KR" altLang="en-US" sz="1400" dirty="0" smtClean="0"/>
                        <a:t>대여횟수만큼 포인트 점수 계산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프로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production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pro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핸드폰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handphone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/>
                        <a:t>회원의 핸드폰번호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횟수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회원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member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mem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DVD </a:t>
                      </a:r>
                      <a:r>
                        <a:rPr lang="ko-KR" altLang="en-US" sz="1400" dirty="0" smtClean="0"/>
                        <a:t>대여점에 가입한 회원　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용어사전을 사용하여 속성 명을 기술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7-5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테이블 기술서 작성하기</a:t>
            </a:r>
            <a:endParaRPr lang="ko-KR" altLang="en-US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919" y="1772816"/>
            <a:ext cx="7904163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732966" y="623051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277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용어사전을 사용하여 속성 명을 기술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7-5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테이블 기술서 작성하기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2474" y="1576088"/>
            <a:ext cx="6121053" cy="500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13527" y="61653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277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용어사전을 사용하여 속성 명을 기술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7-5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테이블 기술서 작성하기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6632" y="1772816"/>
            <a:ext cx="79327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684114" y="593181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278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용어사전을 사용하여 속성 명을 기술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 DVD </a:t>
            </a:r>
            <a:r>
              <a:rPr lang="ko-KR" altLang="en-US" dirty="0" smtClean="0"/>
              <a:t>관리 시스템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디비디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바비디</a:t>
            </a:r>
            <a:r>
              <a:rPr lang="ko-KR" altLang="en-US" dirty="0" smtClean="0"/>
              <a:t> 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설계 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 smtClean="0"/>
              <a:t>7-5</a:t>
            </a:r>
            <a:r>
              <a:rPr lang="en-US" altLang="ko-KR" sz="2000" dirty="0" smtClean="0"/>
              <a:t> </a:t>
            </a:r>
            <a:r>
              <a:rPr lang="ko-KR" altLang="en-US" dirty="0" smtClean="0"/>
              <a:t>테이블 기술서 작성하기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1556792"/>
            <a:ext cx="6058570" cy="50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987234" y="61653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278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smtClean="0"/>
              <a:t>데이터베이스 설계 단계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endParaRPr lang="en-US" altLang="ko-KR" dirty="0" smtClean="0"/>
          </a:p>
          <a:p>
            <a:pPr>
              <a:lnSpc>
                <a:spcPct val="125000"/>
              </a:lnSpc>
            </a:pPr>
            <a:r>
              <a:rPr lang="ko-KR" altLang="en-US" dirty="0" smtClean="0"/>
              <a:t>요구 조건 분석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r>
              <a:rPr lang="ko-KR" altLang="en-US" dirty="0" smtClean="0"/>
              <a:t>사용자가 원하는 데이터베이스의 용도를 파악하는 것</a:t>
            </a:r>
            <a:r>
              <a:rPr lang="en-US" altLang="ko-KR" dirty="0" smtClean="0"/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dirty="0" smtClean="0"/>
              <a:t>개념적 설계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r>
              <a:rPr lang="ko-KR" altLang="en-US" dirty="0" smtClean="0"/>
              <a:t>사용자들의 요구사항을 이해하기 쉬운 형식으로 간단히 기술하는 단계</a:t>
            </a:r>
            <a:endParaRPr lang="en-US" altLang="ko-KR" dirty="0" smtClean="0"/>
          </a:p>
          <a:p>
            <a:pPr>
              <a:lnSpc>
                <a:spcPct val="125000"/>
              </a:lnSpc>
            </a:pPr>
            <a:r>
              <a:rPr lang="ko-KR" altLang="en-US" dirty="0" smtClean="0"/>
              <a:t> 논리적 설계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r>
              <a:rPr lang="ko-KR" altLang="en-US" dirty="0" smtClean="0"/>
              <a:t>개념적 설계에서 만들어진 구조를 구현 가능한 스키마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 인터페이스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정규화 과정</a:t>
            </a:r>
            <a:endParaRPr lang="en-US" altLang="ko-KR" dirty="0" smtClean="0"/>
          </a:p>
          <a:p>
            <a:pPr>
              <a:lnSpc>
                <a:spcPct val="125000"/>
              </a:lnSpc>
            </a:pPr>
            <a:r>
              <a:rPr lang="ko-KR" altLang="en-US" dirty="0" smtClean="0"/>
              <a:t>물리적 설계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r>
              <a:rPr lang="ko-KR" altLang="en-US" dirty="0" smtClean="0"/>
              <a:t>논리적 데이터베이스 구조를 내부 저장 장치 구조와 접근 경로 등을 설계</a:t>
            </a:r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학습정리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/>
              <a:t>※ </a:t>
            </a:r>
            <a:r>
              <a:rPr lang="ko-KR" altLang="en-US" dirty="0" smtClean="0"/>
              <a:t>물리적 설계 시 고려 사항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응답 시간 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저장 공간의 효율화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트랜잭션 처리도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처리 능력</a:t>
            </a:r>
            <a:r>
              <a:rPr lang="en-US" altLang="ko-KR" dirty="0" smtClean="0"/>
              <a:t>)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학습정리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 smtClean="0"/>
              <a:t>데이터베이스 생명주기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dirty="0"/>
              <a:t>데이터베이스 설계단계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학습정리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6126163" cy="3048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2920" y="1124744"/>
            <a:ext cx="205502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3929" y="3861047"/>
            <a:ext cx="1673007" cy="281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18942" y="2971800"/>
            <a:ext cx="2848858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algn="ctr">
              <a:defRPr/>
            </a:pPr>
            <a:r>
              <a:rPr lang="ko-KR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질문 있습니까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  <a:endParaRPr lang="ko-KR" alt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770" b="11989"/>
          <a:stretch>
            <a:fillRect/>
          </a:stretch>
        </p:blipFill>
        <p:spPr bwMode="auto">
          <a:xfrm>
            <a:off x="5566902" y="3086833"/>
            <a:ext cx="655620" cy="80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제목 1"/>
          <p:cNvSpPr txBox="1">
            <a:spLocks/>
          </p:cNvSpPr>
          <p:nvPr/>
        </p:nvSpPr>
        <p:spPr bwMode="auto">
          <a:xfrm>
            <a:off x="2514600" y="609600"/>
            <a:ext cx="655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r" eaLnBrk="1" fontAlgn="auto" latinLnBrk="1" hangingPunct="1">
              <a:spcAft>
                <a:spcPts val="0"/>
              </a:spcAft>
              <a:defRPr/>
            </a:pPr>
            <a:r>
              <a:rPr lang="en-US" altLang="ko-KR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7</a:t>
            </a:r>
            <a:r>
              <a:rPr lang="ko-KR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장</a:t>
            </a:r>
            <a:r>
              <a:rPr lang="en-US" altLang="ko-KR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. </a:t>
            </a:r>
            <a:r>
              <a:rPr lang="ko-KR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데이터베이스 설계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ea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데이터베이스 설계 단계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요구 </a:t>
            </a:r>
            <a:r>
              <a:rPr lang="ko-KR" altLang="en-US" dirty="0"/>
              <a:t>조건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개념적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논리적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1-2 </a:t>
            </a:r>
            <a:r>
              <a:rPr lang="ko-KR" altLang="en-US" dirty="0" smtClean="0"/>
              <a:t>데이터베이스 설계 단계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데이터베이스 설계의 개념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6" y="1628800"/>
            <a:ext cx="3272614" cy="422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693458" y="586294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227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요구 조건 분석 단계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시스템의 운영상태 등을 분석하고 사용자들의 요구사항에 대한 분석까지 포함하는 단계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소프트웨어 공학에서의 눈덩이 효과</a:t>
            </a:r>
            <a:endParaRPr lang="en-US" altLang="ko-KR" dirty="0" smtClean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요구 조건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147" y="2780928"/>
            <a:ext cx="7901707" cy="317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7731738" y="596300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229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4258</Words>
  <Application>Microsoft Office PowerPoint</Application>
  <PresentationFormat>A4 용지(210x297mm)</PresentationFormat>
  <Paragraphs>1573</Paragraphs>
  <Slides>78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79" baseType="lpstr">
      <vt:lpstr>Office 테마</vt:lpstr>
      <vt:lpstr>PowerPoint 프레젠테이션</vt:lpstr>
      <vt:lpstr> </vt:lpstr>
      <vt:lpstr> </vt:lpstr>
      <vt:lpstr> </vt:lpstr>
      <vt:lpstr> </vt:lpstr>
      <vt:lpstr>1 데이터베이스 설계의 개념</vt:lpstr>
      <vt:lpstr>1 데이터베이스 설계의 개념</vt:lpstr>
      <vt:lpstr>1 데이터베이스 설계의 개념</vt:lpstr>
      <vt:lpstr>2 요구 조건 분석</vt:lpstr>
      <vt:lpstr>2 요구 조건 분석</vt:lpstr>
      <vt:lpstr>2 요구 조건 분석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6 데이터베이스의 구축</vt:lpstr>
      <vt:lpstr>6 데이터베이스의 구축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 </vt:lpstr>
      <vt:lpstr> </vt:lpstr>
      <vt:lpstr> 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2011-08-31T06:42:36Z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